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94" r:id="rId3"/>
    <p:sldId id="298" r:id="rId4"/>
    <p:sldId id="295" r:id="rId5"/>
    <p:sldId id="257" r:id="rId6"/>
    <p:sldId id="297" r:id="rId7"/>
    <p:sldId id="300" r:id="rId8"/>
    <p:sldId id="324" r:id="rId9"/>
    <p:sldId id="325" r:id="rId10"/>
    <p:sldId id="326" r:id="rId11"/>
    <p:sldId id="303" r:id="rId12"/>
    <p:sldId id="301" r:id="rId13"/>
    <p:sldId id="293" r:id="rId14"/>
    <p:sldId id="260" r:id="rId15"/>
    <p:sldId id="280" r:id="rId16"/>
    <p:sldId id="304" r:id="rId17"/>
    <p:sldId id="305" r:id="rId18"/>
    <p:sldId id="306" r:id="rId19"/>
    <p:sldId id="307" r:id="rId20"/>
    <p:sldId id="308" r:id="rId21"/>
    <p:sldId id="309" r:id="rId22"/>
    <p:sldId id="262" r:id="rId23"/>
    <p:sldId id="310" r:id="rId24"/>
    <p:sldId id="311" r:id="rId25"/>
    <p:sldId id="312" r:id="rId26"/>
    <p:sldId id="313" r:id="rId27"/>
    <p:sldId id="302" r:id="rId28"/>
    <p:sldId id="320" r:id="rId29"/>
    <p:sldId id="321" r:id="rId30"/>
    <p:sldId id="322" r:id="rId31"/>
    <p:sldId id="319" r:id="rId32"/>
    <p:sldId id="317" r:id="rId33"/>
    <p:sldId id="318" r:id="rId34"/>
    <p:sldId id="314" r:id="rId35"/>
    <p:sldId id="315" r:id="rId36"/>
    <p:sldId id="316" r:id="rId37"/>
    <p:sldId id="323"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A1562-711B-43F9-A374-F2CD26A08AB7}" v="263" dt="2022-06-17T09:26:11.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4660"/>
  </p:normalViewPr>
  <p:slideViewPr>
    <p:cSldViewPr snapToGrid="0">
      <p:cViewPr varScale="1">
        <p:scale>
          <a:sx n="85" d="100"/>
          <a:sy n="85" d="100"/>
        </p:scale>
        <p:origin x="4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AA0-D314-483E-8820-BDB6A1A3DB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1600A-0189-4217-B9D6-221CFDC901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DDF01-827A-46F1-B5DE-5F2F657050EB}"/>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C4CCBCAD-9C0E-41DF-B0F0-64012952B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29663-9FC6-459A-916A-967585F26946}"/>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8012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7907-D135-43B4-9B50-DD5E767CB8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8D63A-85A5-42A6-AA02-22C87EF931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8056F-47C5-46FD-853A-0867D64B7E69}"/>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B7367917-7968-442C-A97E-4F52013B3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F7E06-DD0E-49B7-838E-D75895C9C61D}"/>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190625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F08FB4-9295-41E5-8D52-14270F2D0F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12C826-42A3-4011-BB45-20D08C3443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CB65E-31C1-4244-B503-8F2B453F6C65}"/>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4AACF79B-504F-4B32-91CD-FE2E121E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52C4D-7DE8-4E97-9283-EF5D7B646CA9}"/>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64047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9D56-502C-4058-9099-8347C45C9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E4ABB-19F8-43E3-B158-EFB204B371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CE6A1-4448-474F-825F-A3016CF5E8C5}"/>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ACE0C680-D422-4777-95CF-4EC7D9AE9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A0E23-A2C9-4F6F-8D56-1D273B63C654}"/>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152313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38E5-73E2-46F7-AF11-F4968AB13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85555-9890-44F1-91F2-960348C96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3A8287-ADF0-4997-911D-3F6197B6E7A4}"/>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84A44108-CB65-48E2-9472-4D0222DB0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2ABED-C783-46D0-A595-7C5734960F86}"/>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06201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EFF-E3F4-48DB-8916-8DCFF8773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989C0-D548-4F65-805C-90C6C3BF2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D4927-1F58-4EB9-979B-DEBF13F8F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23CD66-F649-4C90-A47D-7A9434A15385}"/>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6" name="Footer Placeholder 5">
            <a:extLst>
              <a:ext uri="{FF2B5EF4-FFF2-40B4-BE49-F238E27FC236}">
                <a16:creationId xmlns:a16="http://schemas.microsoft.com/office/drawing/2014/main" id="{FD2FAB22-F520-468F-A9C4-867E21305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6582-D61D-4248-AF46-CC835607210B}"/>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168521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C9B6-77A7-4766-95BF-6E7C3EDB02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385C4-274C-4D13-A740-9AFA9D56F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2DB332-346D-4BC7-A8C6-151B3CAA704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8796C0-3ADB-473E-AF88-A99EAAFEC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4E84D29-9BEB-444C-B354-018A299E64D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3F0DF6-16EC-453E-AD90-B11098F3E36C}"/>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8" name="Footer Placeholder 7">
            <a:extLst>
              <a:ext uri="{FF2B5EF4-FFF2-40B4-BE49-F238E27FC236}">
                <a16:creationId xmlns:a16="http://schemas.microsoft.com/office/drawing/2014/main" id="{1726DD3B-78E8-4741-B2BC-E1E12FAE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FE8E0-FE0B-427B-B33C-B116E4042ADB}"/>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4190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717F-0290-4909-81B8-2C6A96E3D0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A9314B-1ECB-4CCC-A4FB-9C77CAEBBBC0}"/>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4" name="Footer Placeholder 3">
            <a:extLst>
              <a:ext uri="{FF2B5EF4-FFF2-40B4-BE49-F238E27FC236}">
                <a16:creationId xmlns:a16="http://schemas.microsoft.com/office/drawing/2014/main" id="{6173858B-CD8F-405F-906B-3281EEAD99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4A3C5-E330-4F7A-A898-F94642C1E41C}"/>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402580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D1FF9-0D96-4CC9-A051-83EE960EC5CB}"/>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3" name="Footer Placeholder 2">
            <a:extLst>
              <a:ext uri="{FF2B5EF4-FFF2-40B4-BE49-F238E27FC236}">
                <a16:creationId xmlns:a16="http://schemas.microsoft.com/office/drawing/2014/main" id="{A7A0B9C2-F77A-4742-BF4D-23A02BB271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0F32E-4173-41C6-9ADE-B9EA4526D3C2}"/>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50843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565E-CF49-47A4-AF18-032A0B907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F243AB-54BF-4F8E-AB45-1F25612AD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27FBDF-C437-45D9-9588-A71BAFE8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630CC2-A145-48CF-8E75-98BEA718F5DF}"/>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6" name="Footer Placeholder 5">
            <a:extLst>
              <a:ext uri="{FF2B5EF4-FFF2-40B4-BE49-F238E27FC236}">
                <a16:creationId xmlns:a16="http://schemas.microsoft.com/office/drawing/2014/main" id="{2F05740F-25B3-40A1-84B7-5AE7652A2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2EDDF-4E90-4825-91BC-37B233C54AC4}"/>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423611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5E10-3E60-442A-93D5-6D073454B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F08905-B25A-461D-A986-DD18C4193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D979FB-4EC5-49FA-ADD5-5E4BE9EC1F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6CDFC8-F822-48F3-A666-9E5485853DE8}"/>
              </a:ext>
            </a:extLst>
          </p:cNvPr>
          <p:cNvSpPr>
            <a:spLocks noGrp="1"/>
          </p:cNvSpPr>
          <p:nvPr>
            <p:ph type="dt" sz="half" idx="10"/>
          </p:nvPr>
        </p:nvSpPr>
        <p:spPr/>
        <p:txBody>
          <a:bodyPr/>
          <a:lstStyle/>
          <a:p>
            <a:fld id="{EBA46971-F11F-4D83-887B-61A302A9074E}" type="datetimeFigureOut">
              <a:rPr lang="en-US" smtClean="0"/>
              <a:t>8/3/2022</a:t>
            </a:fld>
            <a:endParaRPr lang="en-US"/>
          </a:p>
        </p:txBody>
      </p:sp>
      <p:sp>
        <p:nvSpPr>
          <p:cNvPr id="6" name="Footer Placeholder 5">
            <a:extLst>
              <a:ext uri="{FF2B5EF4-FFF2-40B4-BE49-F238E27FC236}">
                <a16:creationId xmlns:a16="http://schemas.microsoft.com/office/drawing/2014/main" id="{E1BFCF72-4F33-48C7-BFF9-23F2554F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B55AB-3640-4A5B-8D99-BBFB1BB605F8}"/>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64882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000">
              <a:schemeClr val="bg1">
                <a:lumMod val="75000"/>
              </a:schemeClr>
            </a:gs>
            <a:gs pos="0">
              <a:schemeClr val="accent1">
                <a:lumMod val="5000"/>
                <a:lumOff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DB8E0E-EE53-4CFB-98A8-C929BFB28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94BEC3-ADFF-4C6C-8FDE-AEFABEC0AD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BCE54-D3D9-4B47-8F2C-CF4EFBD4E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46971-F11F-4D83-887B-61A302A9074E}" type="datetimeFigureOut">
              <a:rPr lang="en-US" smtClean="0"/>
              <a:t>8/3/2022</a:t>
            </a:fld>
            <a:endParaRPr lang="en-US"/>
          </a:p>
        </p:txBody>
      </p:sp>
      <p:sp>
        <p:nvSpPr>
          <p:cNvPr id="5" name="Footer Placeholder 4">
            <a:extLst>
              <a:ext uri="{FF2B5EF4-FFF2-40B4-BE49-F238E27FC236}">
                <a16:creationId xmlns:a16="http://schemas.microsoft.com/office/drawing/2014/main" id="{B58E7E9C-C525-4965-B805-8498186F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83EC4-616E-41FC-85DA-EB03E515F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AEBE2-8A59-4ECF-B5C0-B2C1FF80079D}" type="slidenum">
              <a:rPr lang="en-US" smtClean="0"/>
              <a:t>‹#›</a:t>
            </a:fld>
            <a:endParaRPr lang="en-US"/>
          </a:p>
        </p:txBody>
      </p:sp>
    </p:spTree>
    <p:extLst>
      <p:ext uri="{BB962C8B-B14F-4D97-AF65-F5344CB8AC3E}">
        <p14:creationId xmlns:p14="http://schemas.microsoft.com/office/powerpoint/2010/main" val="1212442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etbootstrap.com/docs/5.2/getting-started/introduction/" TargetMode="External"/><Relationship Id="rId2" Type="http://schemas.openxmlformats.org/officeDocument/2006/relationships/hyperlink" Target="https://dev.mysql.com/doc/" TargetMode="External"/><Relationship Id="rId1" Type="http://schemas.openxmlformats.org/officeDocument/2006/relationships/slideLayout" Target="../slideLayouts/slideLayout2.xml"/><Relationship Id="rId5" Type="http://schemas.openxmlformats.org/officeDocument/2006/relationships/hyperlink" Target="https://www.w3schools.com/html/default.asp" TargetMode="External"/><Relationship Id="rId4" Type="http://schemas.openxmlformats.org/officeDocument/2006/relationships/hyperlink" Target="https://www.php.net/docs.ph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1CC631E9-1559-4F34-AB4F-6BC54496E08A}"/>
              </a:ext>
            </a:extLst>
          </p:cNvPr>
          <p:cNvSpPr txBox="1">
            <a:spLocks/>
          </p:cNvSpPr>
          <p:nvPr/>
        </p:nvSpPr>
        <p:spPr>
          <a:xfrm>
            <a:off x="1118648" y="582894"/>
            <a:ext cx="9144000" cy="168751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6000" b="1" dirty="0"/>
              <a:t>Real Estate</a:t>
            </a:r>
            <a:r>
              <a:rPr lang="en-US" sz="6000" b="1" dirty="0"/>
              <a:t> Management</a:t>
            </a:r>
          </a:p>
        </p:txBody>
      </p:sp>
      <p:sp>
        <p:nvSpPr>
          <p:cNvPr id="7" name="Oval 6">
            <a:extLst>
              <a:ext uri="{FF2B5EF4-FFF2-40B4-BE49-F238E27FC236}">
                <a16:creationId xmlns:a16="http://schemas.microsoft.com/office/drawing/2014/main" id="{47D4534A-7BE3-4E3C-8667-0D89A3EDEBF5}"/>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ell MT" panose="02020503060305020303" pitchFamily="18" charset="0"/>
              </a:rPr>
              <a:t>1</a:t>
            </a:r>
          </a:p>
        </p:txBody>
      </p:sp>
      <p:sp>
        <p:nvSpPr>
          <p:cNvPr id="8" name="Title 6">
            <a:extLst>
              <a:ext uri="{FF2B5EF4-FFF2-40B4-BE49-F238E27FC236}">
                <a16:creationId xmlns:a16="http://schemas.microsoft.com/office/drawing/2014/main" id="{A03E6206-C6CD-4CB6-B9CD-069D200494B7}"/>
              </a:ext>
            </a:extLst>
          </p:cNvPr>
          <p:cNvSpPr txBox="1">
            <a:spLocks/>
          </p:cNvSpPr>
          <p:nvPr/>
        </p:nvSpPr>
        <p:spPr>
          <a:xfrm>
            <a:off x="1752599" y="2678934"/>
            <a:ext cx="5191177" cy="1426722"/>
          </a:xfrm>
          <a:prstGeom prst="rect">
            <a:avLst/>
          </a:prstGeom>
          <a:no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a:p>
            <a:r>
              <a:rPr lang="en-US" sz="9600" b="1" dirty="0"/>
              <a:t>Supervised By</a:t>
            </a:r>
          </a:p>
          <a:p>
            <a:endParaRPr lang="en-US" sz="9600" b="1" dirty="0"/>
          </a:p>
          <a:p>
            <a:r>
              <a:rPr lang="en-US" sz="8000" dirty="0">
                <a:latin typeface="Calibri"/>
                <a:cs typeface="Calibri"/>
              </a:rPr>
              <a:t>Prof. Kalyani </a:t>
            </a:r>
            <a:r>
              <a:rPr lang="en-US" sz="8000" dirty="0" err="1">
                <a:latin typeface="Calibri"/>
                <a:cs typeface="Calibri"/>
              </a:rPr>
              <a:t>Alisetty</a:t>
            </a:r>
            <a:endParaRPr lang="en-US" sz="8000" dirty="0">
              <a:latin typeface="Calibri"/>
              <a:cs typeface="Calibri"/>
            </a:endParaRPr>
          </a:p>
          <a:p>
            <a:r>
              <a:rPr lang="en-US" sz="8000" dirty="0">
                <a:latin typeface="+mn-lt"/>
                <a:cs typeface="Calibri"/>
              </a:rPr>
              <a:t>Dept. M.C.A.</a:t>
            </a:r>
            <a:endParaRPr lang="en-US" sz="8000" dirty="0">
              <a:latin typeface="+mn-lt"/>
            </a:endParaRPr>
          </a:p>
          <a:p>
            <a:pPr algn="ctr"/>
            <a:endParaRPr lang="en-US" sz="4800" b="1" dirty="0"/>
          </a:p>
        </p:txBody>
      </p:sp>
      <p:sp>
        <p:nvSpPr>
          <p:cNvPr id="9" name="Title 6">
            <a:extLst>
              <a:ext uri="{FF2B5EF4-FFF2-40B4-BE49-F238E27FC236}">
                <a16:creationId xmlns:a16="http://schemas.microsoft.com/office/drawing/2014/main" id="{8887BD5B-A4A3-4565-BBEF-6AC0D4E1C118}"/>
              </a:ext>
            </a:extLst>
          </p:cNvPr>
          <p:cNvSpPr txBox="1">
            <a:spLocks/>
          </p:cNvSpPr>
          <p:nvPr/>
        </p:nvSpPr>
        <p:spPr>
          <a:xfrm>
            <a:off x="7018754" y="2630319"/>
            <a:ext cx="4644552" cy="147778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Presented By</a:t>
            </a:r>
          </a:p>
          <a:p>
            <a:endParaRPr lang="en-US" sz="2400" dirty="0"/>
          </a:p>
          <a:p>
            <a:r>
              <a:rPr lang="en-US" sz="2000" dirty="0" err="1">
                <a:latin typeface="+mn-lt"/>
              </a:rPr>
              <a:t>Sahane</a:t>
            </a:r>
            <a:r>
              <a:rPr lang="en-US" sz="2000">
                <a:latin typeface="+mn-lt"/>
              </a:rPr>
              <a:t> Shubham Sanjay (Roll-106)</a:t>
            </a:r>
            <a:endParaRPr lang="en-US" sz="2000">
              <a:latin typeface="+mn-lt"/>
              <a:cs typeface="Calibri"/>
            </a:endParaRPr>
          </a:p>
        </p:txBody>
      </p:sp>
      <p:sp>
        <p:nvSpPr>
          <p:cNvPr id="10" name="Title 6">
            <a:extLst>
              <a:ext uri="{FF2B5EF4-FFF2-40B4-BE49-F238E27FC236}">
                <a16:creationId xmlns:a16="http://schemas.microsoft.com/office/drawing/2014/main" id="{0CB05795-000C-435D-AA4D-C6B1F138DFEC}"/>
              </a:ext>
            </a:extLst>
          </p:cNvPr>
          <p:cNvSpPr txBox="1">
            <a:spLocks/>
          </p:cNvSpPr>
          <p:nvPr/>
        </p:nvSpPr>
        <p:spPr>
          <a:xfrm>
            <a:off x="2655800" y="4582084"/>
            <a:ext cx="8717205" cy="1544528"/>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t>Department of MCA</a:t>
            </a:r>
            <a:endParaRPr lang="en-US" sz="2900" dirty="0"/>
          </a:p>
          <a:p>
            <a:r>
              <a:rPr lang="en-US" sz="2900" b="1" dirty="0" err="1">
                <a:cs typeface="Calibri Light"/>
              </a:rPr>
              <a:t>Sinhgad</a:t>
            </a:r>
            <a:r>
              <a:rPr lang="en-US" sz="2900" b="1" dirty="0">
                <a:cs typeface="Calibri Light"/>
              </a:rPr>
              <a:t> Institute of Business And Research Pune</a:t>
            </a:r>
          </a:p>
          <a:p>
            <a:pPr algn="ctr"/>
            <a:endParaRPr lang="en-US" sz="4800" b="1" dirty="0">
              <a:cs typeface="Calibri Light" panose="020F0302020204030204"/>
            </a:endParaRPr>
          </a:p>
        </p:txBody>
      </p:sp>
      <p:pic>
        <p:nvPicPr>
          <p:cNvPr id="2" name="Picture 4" descr="A picture containing diagram&#10;&#10;Description automatically generated">
            <a:extLst>
              <a:ext uri="{FF2B5EF4-FFF2-40B4-BE49-F238E27FC236}">
                <a16:creationId xmlns:a16="http://schemas.microsoft.com/office/drawing/2014/main" id="{3E7A2A2C-6ED7-1614-F5B7-F34E890D6910}"/>
              </a:ext>
            </a:extLst>
          </p:cNvPr>
          <p:cNvPicPr>
            <a:picLocks noChangeAspect="1"/>
          </p:cNvPicPr>
          <p:nvPr/>
        </p:nvPicPr>
        <p:blipFill>
          <a:blip r:embed="rId2"/>
          <a:stretch>
            <a:fillRect/>
          </a:stretch>
        </p:blipFill>
        <p:spPr>
          <a:xfrm>
            <a:off x="972093" y="4461317"/>
            <a:ext cx="1499284" cy="1205214"/>
          </a:xfrm>
          <a:prstGeom prst="rect">
            <a:avLst/>
          </a:prstGeom>
        </p:spPr>
      </p:pic>
    </p:spTree>
    <p:extLst>
      <p:ext uri="{BB962C8B-B14F-4D97-AF65-F5344CB8AC3E}">
        <p14:creationId xmlns:p14="http://schemas.microsoft.com/office/powerpoint/2010/main" val="156342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1273118" cy="1325563"/>
          </a:xfrm>
        </p:spPr>
        <p:txBody>
          <a:bodyPr>
            <a:normAutofit/>
          </a:bodyPr>
          <a:lstStyle/>
          <a:p>
            <a:r>
              <a:rPr lang="en-GB" b="1" dirty="0">
                <a:latin typeface="Calibri" panose="020F0502020204030204" pitchFamily="34" charset="0"/>
                <a:cs typeface="Calibri" panose="020F0502020204030204" pitchFamily="34" charset="0"/>
              </a:rPr>
              <a:t>Page Details :</a:t>
            </a:r>
            <a:r>
              <a:rPr lang="en-US" sz="3200" b="1" i="0" dirty="0">
                <a:solidFill>
                  <a:srgbClr val="303030"/>
                </a:solidFill>
                <a:effectLst/>
                <a:latin typeface="Gudea"/>
              </a:rPr>
              <a:t>Contact, Feedback Management and Web Info</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normAutofit fontScale="92500"/>
          </a:bodyPr>
          <a:lstStyle/>
          <a:p>
            <a:pPr lvl="2">
              <a:lnSpc>
                <a:spcPct val="17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When it comes to projects such as real estate systems, the user should also be able to submit their property for sale, and rental purposes. And there is one. The user has to provide a large number of property details. It includes the name of the property, description, pricing details, locations, number of images, features, and much more. With it, the user can also set the property to feature status(codeastro.com). Talking about the featured status, the website simply lists out the top featured properties in the right-hand sidebar. Not just it, every user can list and manage their posted property in order to manage their status. Additionally, the system contains an important feature; an instalment calculator which helps to figure out the total amount that should be paid by the buyers within the instalment period. For that, the user has to enter the total duration with amount and percentage.</a:t>
            </a:r>
          </a:p>
        </p:txBody>
      </p:sp>
    </p:spTree>
    <p:extLst>
      <p:ext uri="{BB962C8B-B14F-4D97-AF65-F5344CB8AC3E}">
        <p14:creationId xmlns:p14="http://schemas.microsoft.com/office/powerpoint/2010/main" val="166468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0159-434B-CD3E-F770-E7F192C2D04F}"/>
              </a:ext>
            </a:extLst>
          </p:cNvPr>
          <p:cNvSpPr>
            <a:spLocks noGrp="1"/>
          </p:cNvSpPr>
          <p:nvPr>
            <p:ph type="title"/>
          </p:nvPr>
        </p:nvSpPr>
        <p:spPr/>
        <p:txBody>
          <a:bodyPr/>
          <a:lstStyle/>
          <a:p>
            <a:r>
              <a:rPr lang="en-IN" b="1" i="0" dirty="0">
                <a:solidFill>
                  <a:srgbClr val="303030"/>
                </a:solidFill>
                <a:effectLst/>
                <a:latin typeface="Gudea"/>
              </a:rPr>
              <a:t>Available Features:</a:t>
            </a:r>
            <a:br>
              <a:rPr lang="en-IN" b="1" i="0" dirty="0">
                <a:solidFill>
                  <a:srgbClr val="303030"/>
                </a:solidFill>
                <a:effectLst/>
                <a:latin typeface="Gudea"/>
              </a:rPr>
            </a:br>
            <a:endParaRPr lang="en-IN" dirty="0"/>
          </a:p>
        </p:txBody>
      </p:sp>
      <p:sp>
        <p:nvSpPr>
          <p:cNvPr id="3" name="Content Placeholder 2">
            <a:extLst>
              <a:ext uri="{FF2B5EF4-FFF2-40B4-BE49-F238E27FC236}">
                <a16:creationId xmlns:a16="http://schemas.microsoft.com/office/drawing/2014/main" id="{56688AAE-E838-57D7-DF48-1FB729D705B8}"/>
              </a:ext>
            </a:extLst>
          </p:cNvPr>
          <p:cNvSpPr>
            <a:spLocks noGrp="1"/>
          </p:cNvSpPr>
          <p:nvPr>
            <p:ph idx="1"/>
          </p:nvPr>
        </p:nvSpPr>
        <p:spPr>
          <a:xfrm>
            <a:off x="244311" y="1099761"/>
            <a:ext cx="10515600" cy="4351338"/>
          </a:xfrm>
        </p:spPr>
        <p:txBody>
          <a:bodyPr numCol="2">
            <a:normAutofit fontScale="25000" lnSpcReduction="20000"/>
          </a:bodyPr>
          <a:lstStyle/>
          <a:p>
            <a:pPr marL="0" indent="0" algn="l">
              <a:buNone/>
            </a:pPr>
            <a:endParaRPr lang="en-IN" b="1" i="0" dirty="0">
              <a:solidFill>
                <a:srgbClr val="303030"/>
              </a:solidFill>
              <a:effectLst/>
              <a:latin typeface="Gudea"/>
            </a:endParaRP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Client-Side</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Admin Panel</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Register as User/Agent/Builder</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Submit Property Details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List and Manage Properties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Search Properties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Instalment Calculator</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Feature Properties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Seller Details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Send Feedbacks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Manage Testimonials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User Management</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Manage State &amp; City</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Contact Queries</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Feedback Management</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Manage About Page</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Overall System Information</a:t>
            </a:r>
          </a:p>
          <a:p>
            <a:pPr lvl="2">
              <a:lnSpc>
                <a:spcPct val="170000"/>
              </a:lnSpc>
              <a:buFont typeface="Wingdings" panose="05000000000000000000" pitchFamily="2" charset="2"/>
              <a:buChar char=""/>
            </a:pPr>
            <a:r>
              <a:rPr lang="en-IN" sz="5500" dirty="0">
                <a:latin typeface="Calibri" panose="020F0502020204030204" pitchFamily="34" charset="0"/>
                <a:cs typeface="Times New Roman" panose="02020603050405020304" pitchFamily="18" charset="0"/>
              </a:rPr>
              <a:t>Agent Section</a:t>
            </a:r>
          </a:p>
          <a:p>
            <a:endParaRPr lang="en-IN" dirty="0"/>
          </a:p>
        </p:txBody>
      </p:sp>
    </p:spTree>
    <p:extLst>
      <p:ext uri="{BB962C8B-B14F-4D97-AF65-F5344CB8AC3E}">
        <p14:creationId xmlns:p14="http://schemas.microsoft.com/office/powerpoint/2010/main" val="35817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0EAAC43-11DC-FD6B-D735-B54F67F6FB88}"/>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8</a:t>
            </a:r>
          </a:p>
        </p:txBody>
      </p:sp>
      <p:sp>
        <p:nvSpPr>
          <p:cNvPr id="5" name="Title 1">
            <a:extLst>
              <a:ext uri="{FF2B5EF4-FFF2-40B4-BE49-F238E27FC236}">
                <a16:creationId xmlns:a16="http://schemas.microsoft.com/office/drawing/2014/main" id="{C4954649-DFB0-2DC1-49DB-655647FE6311}"/>
              </a:ext>
            </a:extLst>
          </p:cNvPr>
          <p:cNvSpPr txBox="1">
            <a:spLocks/>
          </p:cNvSpPr>
          <p:nvPr/>
        </p:nvSpPr>
        <p:spPr>
          <a:xfrm>
            <a:off x="838200" y="2928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Calibri" panose="020F0502020204030204" pitchFamily="34" charset="0"/>
                <a:cs typeface="Calibri" panose="020F0502020204030204" pitchFamily="34" charset="0"/>
              </a:rPr>
              <a:t>Requirements </a:t>
            </a:r>
            <a:endParaRPr lang="en-US" dirty="0"/>
          </a:p>
        </p:txBody>
      </p:sp>
      <p:sp>
        <p:nvSpPr>
          <p:cNvPr id="6" name="Content Placeholder 2">
            <a:extLst>
              <a:ext uri="{FF2B5EF4-FFF2-40B4-BE49-F238E27FC236}">
                <a16:creationId xmlns:a16="http://schemas.microsoft.com/office/drawing/2014/main" id="{1C9266B7-F2AD-541C-B2E1-973BB5106886}"/>
              </a:ext>
            </a:extLst>
          </p:cNvPr>
          <p:cNvSpPr txBox="1">
            <a:spLocks/>
          </p:cNvSpPr>
          <p:nvPr/>
        </p:nvSpPr>
        <p:spPr>
          <a:xfrm>
            <a:off x="838200" y="1685366"/>
            <a:ext cx="10515600" cy="4993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Calibri" panose="020F0502020204030204" pitchFamily="34" charset="0"/>
                <a:cs typeface="Calibri" panose="020F0502020204030204" pitchFamily="34" charset="0"/>
              </a:rPr>
              <a:t>Hardware </a:t>
            </a:r>
            <a:r>
              <a:rPr lang="en-IN" b="1" dirty="0">
                <a:latin typeface="Calibri" panose="020F0502020204030204" pitchFamily="34" charset="0"/>
                <a:cs typeface="Calibri" panose="020F0502020204030204" pitchFamily="34" charset="0"/>
              </a:rPr>
              <a:t>Requirement:</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Processor             :  Intel CORE i5 8th Gen</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Memory               :  4GB (or) Higher</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Hard Disk              : 80GB (or) Higher</a:t>
            </a:r>
          </a:p>
          <a:p>
            <a:pPr lvl="0">
              <a:buFont typeface="Wingdings" panose="05000000000000000000" pitchFamily="2" charset="2"/>
              <a:buChar char="Ø"/>
            </a:pPr>
            <a:endParaRPr lang="en-US" sz="2800" dirty="0"/>
          </a:p>
          <a:p>
            <a:pPr marL="0" indent="0">
              <a:buNone/>
            </a:pPr>
            <a:r>
              <a:rPr lang="en-GB" b="1" dirty="0">
                <a:latin typeface="Calibri" panose="020F0502020204030204" pitchFamily="34" charset="0"/>
                <a:cs typeface="Calibri" panose="020F0502020204030204" pitchFamily="34" charset="0"/>
              </a:rPr>
              <a:t>Software </a:t>
            </a:r>
            <a:r>
              <a:rPr lang="en-IN" b="1" dirty="0">
                <a:latin typeface="Calibri" panose="020F0502020204030204" pitchFamily="34" charset="0"/>
                <a:cs typeface="Calibri" panose="020F0502020204030204" pitchFamily="34" charset="0"/>
              </a:rPr>
              <a:t>Requirement:</a:t>
            </a:r>
          </a:p>
          <a:p>
            <a:pPr lvl="2">
              <a:lnSpc>
                <a:spcPct val="150000"/>
              </a:lnSpc>
              <a:spcAft>
                <a:spcPts val="0"/>
              </a:spcAft>
              <a:buSzPct val="85000"/>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Technology used	     :  PHP(7.4), Apache(2.4)  ,</a:t>
            </a:r>
            <a:endParaRPr lang="en-IN" sz="1400" dirty="0">
              <a:latin typeface="Calibri" panose="020F0502020204030204" pitchFamily="34" charset="0"/>
              <a:cs typeface="Times New Roman" panose="02020603050405020304" pitchFamily="18" charset="0"/>
            </a:endParaRPr>
          </a:p>
          <a:p>
            <a:pPr lvl="2">
              <a:lnSpc>
                <a:spcPct val="150000"/>
              </a:lnSpc>
              <a:spcAft>
                <a:spcPts val="0"/>
              </a:spcAft>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Database   Server    :  MySQL 5.7</a:t>
            </a:r>
            <a:endParaRPr lang="en-IN" sz="1400" dirty="0">
              <a:latin typeface="Calibri" panose="020F0502020204030204" pitchFamily="34" charset="0"/>
              <a:cs typeface="Times New Roman" panose="02020603050405020304" pitchFamily="18" charset="0"/>
            </a:endParaRPr>
          </a:p>
          <a:p>
            <a:pPr lvl="2">
              <a:lnSpc>
                <a:spcPct val="150000"/>
              </a:lnSpc>
              <a:spcAft>
                <a:spcPts val="0"/>
              </a:spcAft>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Operating system    :  Windows 10/</a:t>
            </a:r>
            <a:r>
              <a:rPr lang="en-IN" sz="1400" dirty="0">
                <a:latin typeface="Calibri" panose="020F0502020204030204" pitchFamily="34" charset="0"/>
                <a:cs typeface="Times New Roman" panose="02020603050405020304" pitchFamily="18" charset="0"/>
              </a:rPr>
              <a:t>Linux </a:t>
            </a:r>
            <a:endParaRPr lang="en-US" sz="1400" dirty="0">
              <a:latin typeface="Calibri" panose="020F0502020204030204" pitchFamily="34" charset="0"/>
              <a:cs typeface="Times New Roman" panose="02020603050405020304" pitchFamily="18" charset="0"/>
            </a:endParaRPr>
          </a:p>
          <a:p>
            <a:pPr marL="0" indent="0">
              <a:buNone/>
            </a:pP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073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A5093C-8CD8-D7BC-480E-661D99F44984}"/>
              </a:ext>
            </a:extLst>
          </p:cNvPr>
          <p:cNvSpPr>
            <a:spLocks noGrp="1"/>
          </p:cNvSpPr>
          <p:nvPr/>
        </p:nvSpPr>
        <p:spPr>
          <a:xfrm>
            <a:off x="838200" y="1434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panose="020F0502020204030204" pitchFamily="34" charset="0"/>
                <a:cs typeface="Calibri" panose="020F0502020204030204" pitchFamily="34" charset="0"/>
              </a:rPr>
              <a:t>Future Plan</a:t>
            </a:r>
            <a:endParaRPr lang="en-US" dirty="0"/>
          </a:p>
        </p:txBody>
      </p:sp>
      <p:sp>
        <p:nvSpPr>
          <p:cNvPr id="5" name="Content Placeholder 2">
            <a:extLst>
              <a:ext uri="{FF2B5EF4-FFF2-40B4-BE49-F238E27FC236}">
                <a16:creationId xmlns:a16="http://schemas.microsoft.com/office/drawing/2014/main" id="{6C3A16BA-CE63-5969-5DC5-A99277B4480E}"/>
              </a:ext>
            </a:extLst>
          </p:cNvPr>
          <p:cNvSpPr>
            <a:spLocks noGrp="1"/>
          </p:cNvSpPr>
          <p:nvPr/>
        </p:nvSpPr>
        <p:spPr>
          <a:xfrm>
            <a:off x="838200" y="16494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dirty="0"/>
              <a:t> </a:t>
            </a:r>
            <a:r>
              <a:rPr lang="en-US" sz="1400" dirty="0">
                <a:latin typeface="Calibri" panose="020F0502020204030204" pitchFamily="34" charset="0"/>
                <a:cs typeface="Times New Roman" panose="02020603050405020304" pitchFamily="18" charset="0"/>
              </a:rPr>
              <a:t>Adding more for agent and builder.</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 Making this system more robust</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 Adding state and city from all over country</a:t>
            </a:r>
          </a:p>
          <a:p>
            <a:pPr lvl="2">
              <a:lnSpc>
                <a:spcPct val="150000"/>
              </a:lnSpc>
              <a:buFont typeface="Wingdings" panose="05000000000000000000" pitchFamily="2" charset="2"/>
              <a:buChar char=""/>
            </a:pPr>
            <a:r>
              <a:rPr lang="en-US" sz="1400" dirty="0">
                <a:latin typeface="Calibri" panose="020F0502020204030204" pitchFamily="34" charset="0"/>
                <a:cs typeface="Times New Roman" panose="02020603050405020304" pitchFamily="18" charset="0"/>
              </a:rPr>
              <a:t> Adding </a:t>
            </a:r>
            <a:r>
              <a:rPr lang="en-US" sz="1400" dirty="0" err="1">
                <a:latin typeface="Calibri" panose="020F0502020204030204" pitchFamily="34" charset="0"/>
                <a:cs typeface="Times New Roman" panose="02020603050405020304" pitchFamily="18" charset="0"/>
              </a:rPr>
              <a:t>feacture</a:t>
            </a:r>
            <a:r>
              <a:rPr lang="en-US" sz="1400" dirty="0">
                <a:latin typeface="Calibri" panose="020F0502020204030204" pitchFamily="34" charset="0"/>
                <a:cs typeface="Times New Roman" panose="02020603050405020304" pitchFamily="18" charset="0"/>
              </a:rPr>
              <a:t> Rent payment and book property on rent online</a:t>
            </a:r>
          </a:p>
        </p:txBody>
      </p:sp>
      <p:sp>
        <p:nvSpPr>
          <p:cNvPr id="6" name="Oval 5">
            <a:extLst>
              <a:ext uri="{FF2B5EF4-FFF2-40B4-BE49-F238E27FC236}">
                <a16:creationId xmlns:a16="http://schemas.microsoft.com/office/drawing/2014/main" id="{4CD01F92-5363-C310-89E2-36C837EC4235}"/>
              </a:ext>
            </a:extLst>
          </p:cNvPr>
          <p:cNvSpPr/>
          <p:nvPr/>
        </p:nvSpPr>
        <p:spPr>
          <a:xfrm>
            <a:off x="10668000" y="6000750"/>
            <a:ext cx="523874" cy="4857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Bell MT" panose="02020503060305020303" pitchFamily="18" charset="0"/>
              </a:rPr>
              <a:t>10</a:t>
            </a:r>
          </a:p>
        </p:txBody>
      </p:sp>
    </p:spTree>
    <p:extLst>
      <p:ext uri="{BB962C8B-B14F-4D97-AF65-F5344CB8AC3E}">
        <p14:creationId xmlns:p14="http://schemas.microsoft.com/office/powerpoint/2010/main" val="2210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838200" y="479425"/>
            <a:ext cx="10515600" cy="1325563"/>
          </a:xfrm>
        </p:spPr>
        <p:txBody>
          <a:bodyPr/>
          <a:lstStyle/>
          <a:p>
            <a:r>
              <a:rPr lang="en-GB" b="1" dirty="0">
                <a:latin typeface="Calibri" panose="020F0502020204030204" pitchFamily="34" charset="0"/>
                <a:cs typeface="Calibri" panose="020F0502020204030204" pitchFamily="34" charset="0"/>
              </a:rPr>
              <a:t>DFD</a:t>
            </a:r>
            <a:endParaRPr lang="en-US" dirty="0"/>
          </a:p>
        </p:txBody>
      </p:sp>
      <p:sp>
        <p:nvSpPr>
          <p:cNvPr id="4" name="Oval 3">
            <a:extLst>
              <a:ext uri="{FF2B5EF4-FFF2-40B4-BE49-F238E27FC236}">
                <a16:creationId xmlns:a16="http://schemas.microsoft.com/office/drawing/2014/main" id="{5EBA63A6-E61F-48B3-8030-46CDA118D4A8}"/>
              </a:ext>
            </a:extLst>
          </p:cNvPr>
          <p:cNvSpPr/>
          <p:nvPr/>
        </p:nvSpPr>
        <p:spPr>
          <a:xfrm>
            <a:off x="10667999" y="6115050"/>
            <a:ext cx="600635" cy="55469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11</a:t>
            </a:r>
          </a:p>
        </p:txBody>
      </p:sp>
      <p:pic>
        <p:nvPicPr>
          <p:cNvPr id="7" name="Content Placeholder 6">
            <a:extLst>
              <a:ext uri="{FF2B5EF4-FFF2-40B4-BE49-F238E27FC236}">
                <a16:creationId xmlns:a16="http://schemas.microsoft.com/office/drawing/2014/main" id="{BE7004AD-8DA8-F931-0ED2-28676E374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3305" y="1271839"/>
            <a:ext cx="6206047" cy="4905124"/>
          </a:xfrm>
        </p:spPr>
      </p:pic>
    </p:spTree>
    <p:extLst>
      <p:ext uri="{BB962C8B-B14F-4D97-AF65-F5344CB8AC3E}">
        <p14:creationId xmlns:p14="http://schemas.microsoft.com/office/powerpoint/2010/main" val="330050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838200" y="346228"/>
            <a:ext cx="10515600" cy="863955"/>
          </a:xfrm>
        </p:spPr>
        <p:txBody>
          <a:bodyPr/>
          <a:lstStyle/>
          <a:p>
            <a:r>
              <a:rPr lang="en-GB" b="1" dirty="0">
                <a:latin typeface="Calibri" panose="020F0502020204030204" pitchFamily="34" charset="0"/>
                <a:cs typeface="Calibri" panose="020F0502020204030204" pitchFamily="34" charset="0"/>
              </a:rPr>
              <a:t>ERD</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0578353" y="6051176"/>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7" name="Content Placeholder 6">
            <a:extLst>
              <a:ext uri="{FF2B5EF4-FFF2-40B4-BE49-F238E27FC236}">
                <a16:creationId xmlns:a16="http://schemas.microsoft.com/office/drawing/2014/main" id="{7BC9695F-B1B8-54F5-1E42-EE4BFB5CCA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665" y="1300650"/>
            <a:ext cx="8796687" cy="5506463"/>
          </a:xfrm>
        </p:spPr>
      </p:pic>
    </p:spTree>
    <p:extLst>
      <p:ext uri="{BB962C8B-B14F-4D97-AF65-F5344CB8AC3E}">
        <p14:creationId xmlns:p14="http://schemas.microsoft.com/office/powerpoint/2010/main" val="135090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838200" y="346228"/>
            <a:ext cx="10515600" cy="863955"/>
          </a:xfrm>
        </p:spPr>
        <p:txBody>
          <a:bodyPr/>
          <a:lstStyle/>
          <a:p>
            <a:r>
              <a:rPr lang="en-GB" b="1" dirty="0">
                <a:latin typeface="Calibri" panose="020F0502020204030204" pitchFamily="34" charset="0"/>
                <a:cs typeface="Calibri" panose="020F0502020204030204" pitchFamily="34" charset="0"/>
              </a:rPr>
              <a:t>Component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0578353" y="6051176"/>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8" name="Content Placeholder 7">
            <a:extLst>
              <a:ext uri="{FF2B5EF4-FFF2-40B4-BE49-F238E27FC236}">
                <a16:creationId xmlns:a16="http://schemas.microsoft.com/office/drawing/2014/main" id="{FA4658EF-AD63-6667-1738-A0CC0530A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811" y="1544992"/>
            <a:ext cx="7268378" cy="4966780"/>
          </a:xfrm>
        </p:spPr>
      </p:pic>
    </p:spTree>
    <p:extLst>
      <p:ext uri="{BB962C8B-B14F-4D97-AF65-F5344CB8AC3E}">
        <p14:creationId xmlns:p14="http://schemas.microsoft.com/office/powerpoint/2010/main" val="348128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Object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7" name="Content Placeholder 6">
            <a:extLst>
              <a:ext uri="{FF2B5EF4-FFF2-40B4-BE49-F238E27FC236}">
                <a16:creationId xmlns:a16="http://schemas.microsoft.com/office/drawing/2014/main" id="{EE49BC27-F1F8-15DA-D653-A30753B29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1797" y="272346"/>
            <a:ext cx="6960745" cy="6441106"/>
          </a:xfrm>
        </p:spPr>
      </p:pic>
    </p:spTree>
    <p:extLst>
      <p:ext uri="{BB962C8B-B14F-4D97-AF65-F5344CB8AC3E}">
        <p14:creationId xmlns:p14="http://schemas.microsoft.com/office/powerpoint/2010/main" val="351756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Activity Diagram :admin</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10" name="Picture 9">
            <a:extLst>
              <a:ext uri="{FF2B5EF4-FFF2-40B4-BE49-F238E27FC236}">
                <a16:creationId xmlns:a16="http://schemas.microsoft.com/office/drawing/2014/main" id="{DB7D0C70-5F7A-4808-AE32-12ED46DA5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676" y="1292911"/>
            <a:ext cx="7073159" cy="5008905"/>
          </a:xfrm>
          <a:prstGeom prst="rect">
            <a:avLst/>
          </a:prstGeom>
        </p:spPr>
      </p:pic>
    </p:spTree>
    <p:extLst>
      <p:ext uri="{BB962C8B-B14F-4D97-AF65-F5344CB8AC3E}">
        <p14:creationId xmlns:p14="http://schemas.microsoft.com/office/powerpoint/2010/main" val="327758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Activity Diagram: </a:t>
            </a:r>
            <a:r>
              <a:rPr lang="en-GB" b="1" dirty="0" err="1">
                <a:latin typeface="Calibri" panose="020F0502020204030204" pitchFamily="34" charset="0"/>
                <a:cs typeface="Calibri" panose="020F0502020204030204" pitchFamily="34" charset="0"/>
              </a:rPr>
              <a:t>Agent,User</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12" name="Picture 11">
            <a:extLst>
              <a:ext uri="{FF2B5EF4-FFF2-40B4-BE49-F238E27FC236}">
                <a16:creationId xmlns:a16="http://schemas.microsoft.com/office/drawing/2014/main" id="{59F68208-EFFB-D472-C0F0-B5335821C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265" y="0"/>
            <a:ext cx="1752383" cy="6858000"/>
          </a:xfrm>
          <a:prstGeom prst="rect">
            <a:avLst/>
          </a:prstGeom>
        </p:spPr>
      </p:pic>
      <p:pic>
        <p:nvPicPr>
          <p:cNvPr id="9" name="Content Placeholder 7">
            <a:extLst>
              <a:ext uri="{FF2B5EF4-FFF2-40B4-BE49-F238E27FC236}">
                <a16:creationId xmlns:a16="http://schemas.microsoft.com/office/drawing/2014/main" id="{8071DBE6-7844-7135-DA5C-992CB55AA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7052" y="1202366"/>
            <a:ext cx="1370218" cy="5298341"/>
          </a:xfrm>
        </p:spPr>
      </p:pic>
    </p:spTree>
    <p:extLst>
      <p:ext uri="{BB962C8B-B14F-4D97-AF65-F5344CB8AC3E}">
        <p14:creationId xmlns:p14="http://schemas.microsoft.com/office/powerpoint/2010/main" val="2726117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778B-F2DD-34F2-E0DB-BF479FCCCC82}"/>
              </a:ext>
            </a:extLst>
          </p:cNvPr>
          <p:cNvSpPr>
            <a:spLocks noGrp="1"/>
          </p:cNvSpPr>
          <p:nvPr>
            <p:ph type="title"/>
          </p:nvPr>
        </p:nvSpPr>
        <p:spPr>
          <a:xfrm>
            <a:off x="838200" y="94308"/>
            <a:ext cx="10515600" cy="1325563"/>
          </a:xfrm>
        </p:spPr>
        <p:txBody>
          <a:bodyPr/>
          <a:lstStyle/>
          <a:p>
            <a:r>
              <a:rPr lang="en-GB" b="1" dirty="0">
                <a:latin typeface="Calibri"/>
                <a:cs typeface="Calibri"/>
              </a:rPr>
              <a:t>Introduction </a:t>
            </a:r>
            <a:endParaRPr lang="en-GB" b="1" dirty="0">
              <a:latin typeface="Calibri"/>
              <a:ea typeface="+mj-lt"/>
              <a:cs typeface="Calibri"/>
            </a:endParaRPr>
          </a:p>
        </p:txBody>
      </p:sp>
      <p:sp>
        <p:nvSpPr>
          <p:cNvPr id="3" name="Content Placeholder 2">
            <a:extLst>
              <a:ext uri="{FF2B5EF4-FFF2-40B4-BE49-F238E27FC236}">
                <a16:creationId xmlns:a16="http://schemas.microsoft.com/office/drawing/2014/main" id="{D904AD4A-6CFE-8F35-8C1F-C1F58878C8DD}"/>
              </a:ext>
            </a:extLst>
          </p:cNvPr>
          <p:cNvSpPr>
            <a:spLocks noGrp="1"/>
          </p:cNvSpPr>
          <p:nvPr>
            <p:ph idx="1"/>
          </p:nvPr>
        </p:nvSpPr>
        <p:spPr>
          <a:xfrm>
            <a:off x="469627" y="1389925"/>
            <a:ext cx="11566966" cy="5373767"/>
          </a:xfrm>
        </p:spPr>
        <p:txBody>
          <a:bodyPr vert="horz" lIns="91440" tIns="45720" rIns="91440" bIns="45720" rtlCol="0" anchor="t">
            <a:normAutofit/>
          </a:body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Real Estate Management System Project in PHP focuses mainly on publishing and viewing properties.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To be more precise, the system helps to keep a number of sales and rental properties. Also, the system contains all the buyers, sellers, and agent information</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In addition, the system allows adding up the builder’s account too.</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This project contains an admin panel and a simple client-side.</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In an overview of this web application, the user can simply register in order to use the features. </a:t>
            </a:r>
          </a:p>
          <a:p>
            <a:pPr lvl="2">
              <a:lnSpc>
                <a:spcPct val="150000"/>
              </a:lnSpc>
              <a:buFont typeface="Wingdings" panose="05000000000000000000" pitchFamily="2" charset="2"/>
              <a:buChar char=""/>
            </a:pPr>
            <a:r>
              <a:rPr lang="en-US" sz="1800" dirty="0" err="1">
                <a:latin typeface="Calibri" panose="020F0502020204030204" pitchFamily="34" charset="0"/>
                <a:cs typeface="Times New Roman" panose="02020603050405020304" pitchFamily="18" charset="0"/>
              </a:rPr>
              <a:t>Cients</a:t>
            </a:r>
            <a:r>
              <a:rPr lang="en-US" sz="1800" dirty="0">
                <a:latin typeface="Calibri" panose="020F0502020204030204" pitchFamily="34" charset="0"/>
                <a:cs typeface="Times New Roman" panose="02020603050405020304" pitchFamily="18" charset="0"/>
              </a:rPr>
              <a:t> can search for the property details using the state names. As a result, the system filters out all the available properties with detailed information.</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user can view property details such as name, location, pricing, features, images, floor plans, and more.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In fact, this simple real estate project in PHP exposes the property details to the buyers with the contact information of the sellers. </a:t>
            </a:r>
          </a:p>
        </p:txBody>
      </p:sp>
      <p:sp>
        <p:nvSpPr>
          <p:cNvPr id="5" name="Oval 4">
            <a:extLst>
              <a:ext uri="{FF2B5EF4-FFF2-40B4-BE49-F238E27FC236}">
                <a16:creationId xmlns:a16="http://schemas.microsoft.com/office/drawing/2014/main" id="{E2EFE6AE-3F32-6B9E-3E90-EB921C0AAD3A}"/>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2</a:t>
            </a:r>
          </a:p>
        </p:txBody>
      </p:sp>
    </p:spTree>
    <p:extLst>
      <p:ext uri="{BB962C8B-B14F-4D97-AF65-F5344CB8AC3E}">
        <p14:creationId xmlns:p14="http://schemas.microsoft.com/office/powerpoint/2010/main" val="47131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Use Case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7" name="Content Placeholder 6">
            <a:extLst>
              <a:ext uri="{FF2B5EF4-FFF2-40B4-BE49-F238E27FC236}">
                <a16:creationId xmlns:a16="http://schemas.microsoft.com/office/drawing/2014/main" id="{8B12BA9C-018F-1B9A-D291-A0C1A57523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527" y="1206631"/>
            <a:ext cx="7758499" cy="5286287"/>
          </a:xfrm>
        </p:spPr>
      </p:pic>
    </p:spTree>
    <p:extLst>
      <p:ext uri="{BB962C8B-B14F-4D97-AF65-F5344CB8AC3E}">
        <p14:creationId xmlns:p14="http://schemas.microsoft.com/office/powerpoint/2010/main" val="1625715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50043" y="144548"/>
            <a:ext cx="10515600" cy="863955"/>
          </a:xfrm>
        </p:spPr>
        <p:txBody>
          <a:bodyPr/>
          <a:lstStyle/>
          <a:p>
            <a:r>
              <a:rPr lang="en-GB" b="1" dirty="0">
                <a:latin typeface="Calibri" panose="020F0502020204030204" pitchFamily="34" charset="0"/>
                <a:cs typeface="Calibri" panose="020F0502020204030204" pitchFamily="34" charset="0"/>
              </a:rPr>
              <a:t>Class Diagram:</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1257083" y="6032322"/>
            <a:ext cx="523873" cy="460596"/>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12</a:t>
            </a:r>
          </a:p>
        </p:txBody>
      </p:sp>
      <p:pic>
        <p:nvPicPr>
          <p:cNvPr id="8" name="Content Placeholder 7">
            <a:extLst>
              <a:ext uri="{FF2B5EF4-FFF2-40B4-BE49-F238E27FC236}">
                <a16:creationId xmlns:a16="http://schemas.microsoft.com/office/drawing/2014/main" id="{E84C991A-14B2-531B-D8D0-DF419FC0FA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6710" y="87051"/>
            <a:ext cx="4800043" cy="6626401"/>
          </a:xfrm>
        </p:spPr>
      </p:pic>
    </p:spTree>
    <p:extLst>
      <p:ext uri="{BB962C8B-B14F-4D97-AF65-F5344CB8AC3E}">
        <p14:creationId xmlns:p14="http://schemas.microsoft.com/office/powerpoint/2010/main" val="2819016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2566" y="582706"/>
            <a:ext cx="8430752" cy="830997"/>
          </a:xfrm>
          <a:prstGeom prst="rect">
            <a:avLst/>
          </a:prstGeom>
          <a:noFill/>
        </p:spPr>
        <p:txBody>
          <a:bodyPr wrap="square" rtlCol="0">
            <a:spAutoFit/>
          </a:bodyPr>
          <a:lstStyle/>
          <a:p>
            <a:r>
              <a:rPr lang="en-GB" sz="4800" b="1" dirty="0"/>
              <a:t>Database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pic>
        <p:nvPicPr>
          <p:cNvPr id="8" name="Content Placeholder 7">
            <a:extLst>
              <a:ext uri="{FF2B5EF4-FFF2-40B4-BE49-F238E27FC236}">
                <a16:creationId xmlns:a16="http://schemas.microsoft.com/office/drawing/2014/main" id="{94516AB8-11FE-ABC7-205D-496CD2D3E88B}"/>
              </a:ext>
            </a:extLst>
          </p:cNvPr>
          <p:cNvPicPr>
            <a:picLocks noGrp="1" noChangeAspect="1"/>
          </p:cNvPicPr>
          <p:nvPr>
            <p:ph idx="1"/>
          </p:nvPr>
        </p:nvPicPr>
        <p:blipFill>
          <a:blip r:embed="rId2"/>
          <a:stretch>
            <a:fillRect/>
          </a:stretch>
        </p:blipFill>
        <p:spPr>
          <a:xfrm>
            <a:off x="714987" y="1757286"/>
            <a:ext cx="11411499" cy="3069238"/>
          </a:xfrm>
        </p:spPr>
      </p:pic>
    </p:spTree>
    <p:extLst>
      <p:ext uri="{BB962C8B-B14F-4D97-AF65-F5344CB8AC3E}">
        <p14:creationId xmlns:p14="http://schemas.microsoft.com/office/powerpoint/2010/main" val="354026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2566" y="582706"/>
            <a:ext cx="8430752" cy="830997"/>
          </a:xfrm>
          <a:prstGeom prst="rect">
            <a:avLst/>
          </a:prstGeom>
          <a:noFill/>
        </p:spPr>
        <p:txBody>
          <a:bodyPr wrap="square" rtlCol="0">
            <a:spAutoFit/>
          </a:bodyPr>
          <a:lstStyle/>
          <a:p>
            <a:r>
              <a:rPr lang="en-GB" sz="4800" b="1" dirty="0"/>
              <a:t>Table :Admin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pic>
        <p:nvPicPr>
          <p:cNvPr id="7" name="Picture 6">
            <a:extLst>
              <a:ext uri="{FF2B5EF4-FFF2-40B4-BE49-F238E27FC236}">
                <a16:creationId xmlns:a16="http://schemas.microsoft.com/office/drawing/2014/main" id="{F61A409E-2999-148E-0912-7E25D4D11723}"/>
              </a:ext>
            </a:extLst>
          </p:cNvPr>
          <p:cNvPicPr>
            <a:picLocks noChangeAspect="1"/>
          </p:cNvPicPr>
          <p:nvPr/>
        </p:nvPicPr>
        <p:blipFill>
          <a:blip r:embed="rId2"/>
          <a:stretch>
            <a:fillRect/>
          </a:stretch>
        </p:blipFill>
        <p:spPr>
          <a:xfrm>
            <a:off x="802522" y="1662844"/>
            <a:ext cx="8260796" cy="1005927"/>
          </a:xfrm>
          <a:prstGeom prst="rect">
            <a:avLst/>
          </a:prstGeom>
        </p:spPr>
      </p:pic>
      <p:sp>
        <p:nvSpPr>
          <p:cNvPr id="9" name="TextBox 8">
            <a:extLst>
              <a:ext uri="{FF2B5EF4-FFF2-40B4-BE49-F238E27FC236}">
                <a16:creationId xmlns:a16="http://schemas.microsoft.com/office/drawing/2014/main" id="{46E59AF0-D703-50EF-592A-219D3BD08E52}"/>
              </a:ext>
            </a:extLst>
          </p:cNvPr>
          <p:cNvSpPr txBox="1"/>
          <p:nvPr/>
        </p:nvSpPr>
        <p:spPr>
          <a:xfrm>
            <a:off x="632566" y="2771296"/>
            <a:ext cx="8430752" cy="830997"/>
          </a:xfrm>
          <a:prstGeom prst="rect">
            <a:avLst/>
          </a:prstGeom>
          <a:noFill/>
        </p:spPr>
        <p:txBody>
          <a:bodyPr wrap="square" rtlCol="0">
            <a:spAutoFit/>
          </a:bodyPr>
          <a:lstStyle/>
          <a:p>
            <a:r>
              <a:rPr lang="en-GB" sz="4800" b="1" dirty="0"/>
              <a:t>Table :User</a:t>
            </a:r>
          </a:p>
        </p:txBody>
      </p:sp>
      <p:pic>
        <p:nvPicPr>
          <p:cNvPr id="11" name="Picture 10">
            <a:extLst>
              <a:ext uri="{FF2B5EF4-FFF2-40B4-BE49-F238E27FC236}">
                <a16:creationId xmlns:a16="http://schemas.microsoft.com/office/drawing/2014/main" id="{EEFAC976-60DD-640E-B6A6-9EB0C53BD942}"/>
              </a:ext>
            </a:extLst>
          </p:cNvPr>
          <p:cNvPicPr>
            <a:picLocks noChangeAspect="1"/>
          </p:cNvPicPr>
          <p:nvPr/>
        </p:nvPicPr>
        <p:blipFill>
          <a:blip r:embed="rId3"/>
          <a:stretch>
            <a:fillRect/>
          </a:stretch>
        </p:blipFill>
        <p:spPr>
          <a:xfrm>
            <a:off x="802522" y="3897648"/>
            <a:ext cx="9472481" cy="2377646"/>
          </a:xfrm>
          <a:prstGeom prst="rect">
            <a:avLst/>
          </a:prstGeom>
        </p:spPr>
      </p:pic>
    </p:spTree>
    <p:extLst>
      <p:ext uri="{BB962C8B-B14F-4D97-AF65-F5344CB8AC3E}">
        <p14:creationId xmlns:p14="http://schemas.microsoft.com/office/powerpoint/2010/main" val="758007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2566" y="582706"/>
            <a:ext cx="8430752" cy="830997"/>
          </a:xfrm>
          <a:prstGeom prst="rect">
            <a:avLst/>
          </a:prstGeom>
          <a:noFill/>
        </p:spPr>
        <p:txBody>
          <a:bodyPr wrap="square" rtlCol="0">
            <a:spAutoFit/>
          </a:bodyPr>
          <a:lstStyle/>
          <a:p>
            <a:r>
              <a:rPr lang="en-GB" sz="4800" b="1" dirty="0"/>
              <a:t>Table :Contact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sp>
        <p:nvSpPr>
          <p:cNvPr id="9" name="TextBox 8">
            <a:extLst>
              <a:ext uri="{FF2B5EF4-FFF2-40B4-BE49-F238E27FC236}">
                <a16:creationId xmlns:a16="http://schemas.microsoft.com/office/drawing/2014/main" id="{46E59AF0-D703-50EF-592A-219D3BD08E52}"/>
              </a:ext>
            </a:extLst>
          </p:cNvPr>
          <p:cNvSpPr txBox="1"/>
          <p:nvPr/>
        </p:nvSpPr>
        <p:spPr>
          <a:xfrm>
            <a:off x="519444" y="3013501"/>
            <a:ext cx="8430752" cy="830997"/>
          </a:xfrm>
          <a:prstGeom prst="rect">
            <a:avLst/>
          </a:prstGeom>
          <a:noFill/>
        </p:spPr>
        <p:txBody>
          <a:bodyPr wrap="square" rtlCol="0">
            <a:spAutoFit/>
          </a:bodyPr>
          <a:lstStyle/>
          <a:p>
            <a:r>
              <a:rPr lang="en-GB" sz="4800" b="1" dirty="0"/>
              <a:t>Table :Feedback</a:t>
            </a:r>
          </a:p>
        </p:txBody>
      </p:sp>
      <p:pic>
        <p:nvPicPr>
          <p:cNvPr id="3" name="Picture 2">
            <a:extLst>
              <a:ext uri="{FF2B5EF4-FFF2-40B4-BE49-F238E27FC236}">
                <a16:creationId xmlns:a16="http://schemas.microsoft.com/office/drawing/2014/main" id="{396C700F-C86D-B941-E1AF-22815D3B7F7E}"/>
              </a:ext>
            </a:extLst>
          </p:cNvPr>
          <p:cNvPicPr>
            <a:picLocks noChangeAspect="1"/>
          </p:cNvPicPr>
          <p:nvPr/>
        </p:nvPicPr>
        <p:blipFill>
          <a:blip r:embed="rId2"/>
          <a:stretch>
            <a:fillRect/>
          </a:stretch>
        </p:blipFill>
        <p:spPr>
          <a:xfrm>
            <a:off x="632566" y="1534578"/>
            <a:ext cx="8813092" cy="1324083"/>
          </a:xfrm>
          <a:prstGeom prst="rect">
            <a:avLst/>
          </a:prstGeom>
        </p:spPr>
      </p:pic>
      <p:pic>
        <p:nvPicPr>
          <p:cNvPr id="8" name="Picture 7">
            <a:extLst>
              <a:ext uri="{FF2B5EF4-FFF2-40B4-BE49-F238E27FC236}">
                <a16:creationId xmlns:a16="http://schemas.microsoft.com/office/drawing/2014/main" id="{E0EAD496-22FD-A734-294C-57372940E741}"/>
              </a:ext>
            </a:extLst>
          </p:cNvPr>
          <p:cNvPicPr>
            <a:picLocks noChangeAspect="1"/>
          </p:cNvPicPr>
          <p:nvPr/>
        </p:nvPicPr>
        <p:blipFill>
          <a:blip r:embed="rId3"/>
          <a:stretch>
            <a:fillRect/>
          </a:stretch>
        </p:blipFill>
        <p:spPr>
          <a:xfrm>
            <a:off x="802522" y="4104402"/>
            <a:ext cx="8643136" cy="1477224"/>
          </a:xfrm>
          <a:prstGeom prst="rect">
            <a:avLst/>
          </a:prstGeom>
        </p:spPr>
      </p:pic>
    </p:spTree>
    <p:extLst>
      <p:ext uri="{BB962C8B-B14F-4D97-AF65-F5344CB8AC3E}">
        <p14:creationId xmlns:p14="http://schemas.microsoft.com/office/powerpoint/2010/main" val="106420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519444" y="198306"/>
            <a:ext cx="8430752" cy="830997"/>
          </a:xfrm>
          <a:prstGeom prst="rect">
            <a:avLst/>
          </a:prstGeom>
          <a:noFill/>
        </p:spPr>
        <p:txBody>
          <a:bodyPr wrap="square" rtlCol="0">
            <a:spAutoFit/>
          </a:bodyPr>
          <a:lstStyle/>
          <a:p>
            <a:r>
              <a:rPr lang="en-GB" sz="4800" b="1" dirty="0"/>
              <a:t>Table :City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sp>
        <p:nvSpPr>
          <p:cNvPr id="9" name="TextBox 8">
            <a:extLst>
              <a:ext uri="{FF2B5EF4-FFF2-40B4-BE49-F238E27FC236}">
                <a16:creationId xmlns:a16="http://schemas.microsoft.com/office/drawing/2014/main" id="{46E59AF0-D703-50EF-592A-219D3BD08E52}"/>
              </a:ext>
            </a:extLst>
          </p:cNvPr>
          <p:cNvSpPr txBox="1"/>
          <p:nvPr/>
        </p:nvSpPr>
        <p:spPr>
          <a:xfrm>
            <a:off x="519444" y="3315985"/>
            <a:ext cx="8430752" cy="830997"/>
          </a:xfrm>
          <a:prstGeom prst="rect">
            <a:avLst/>
          </a:prstGeom>
          <a:noFill/>
        </p:spPr>
        <p:txBody>
          <a:bodyPr wrap="square" rtlCol="0">
            <a:spAutoFit/>
          </a:bodyPr>
          <a:lstStyle/>
          <a:p>
            <a:r>
              <a:rPr lang="en-GB" sz="4800" b="1" dirty="0"/>
              <a:t>Table :State ,About</a:t>
            </a:r>
          </a:p>
        </p:txBody>
      </p:sp>
      <p:pic>
        <p:nvPicPr>
          <p:cNvPr id="5" name="Picture 4">
            <a:extLst>
              <a:ext uri="{FF2B5EF4-FFF2-40B4-BE49-F238E27FC236}">
                <a16:creationId xmlns:a16="http://schemas.microsoft.com/office/drawing/2014/main" id="{37C206EE-3FCB-9ACF-0680-51E4D71F32B6}"/>
              </a:ext>
            </a:extLst>
          </p:cNvPr>
          <p:cNvPicPr>
            <a:picLocks noChangeAspect="1"/>
          </p:cNvPicPr>
          <p:nvPr/>
        </p:nvPicPr>
        <p:blipFill>
          <a:blip r:embed="rId2"/>
          <a:stretch>
            <a:fillRect/>
          </a:stretch>
        </p:blipFill>
        <p:spPr>
          <a:xfrm>
            <a:off x="969189" y="1276374"/>
            <a:ext cx="5540220" cy="1981372"/>
          </a:xfrm>
          <a:prstGeom prst="rect">
            <a:avLst/>
          </a:prstGeom>
        </p:spPr>
      </p:pic>
      <p:pic>
        <p:nvPicPr>
          <p:cNvPr id="10" name="Picture 9">
            <a:extLst>
              <a:ext uri="{FF2B5EF4-FFF2-40B4-BE49-F238E27FC236}">
                <a16:creationId xmlns:a16="http://schemas.microsoft.com/office/drawing/2014/main" id="{714129C1-D8CE-4DC9-31B6-E149428C03C3}"/>
              </a:ext>
            </a:extLst>
          </p:cNvPr>
          <p:cNvPicPr>
            <a:picLocks noChangeAspect="1"/>
          </p:cNvPicPr>
          <p:nvPr/>
        </p:nvPicPr>
        <p:blipFill>
          <a:blip r:embed="rId3"/>
          <a:stretch>
            <a:fillRect/>
          </a:stretch>
        </p:blipFill>
        <p:spPr>
          <a:xfrm>
            <a:off x="969189" y="4205221"/>
            <a:ext cx="3170195" cy="2339543"/>
          </a:xfrm>
          <a:prstGeom prst="rect">
            <a:avLst/>
          </a:prstGeom>
        </p:spPr>
      </p:pic>
      <p:pic>
        <p:nvPicPr>
          <p:cNvPr id="12" name="Picture 11">
            <a:extLst>
              <a:ext uri="{FF2B5EF4-FFF2-40B4-BE49-F238E27FC236}">
                <a16:creationId xmlns:a16="http://schemas.microsoft.com/office/drawing/2014/main" id="{51BDECFD-6F29-BC31-CECB-7FAC2C5A9648}"/>
              </a:ext>
            </a:extLst>
          </p:cNvPr>
          <p:cNvPicPr>
            <a:picLocks noChangeAspect="1"/>
          </p:cNvPicPr>
          <p:nvPr/>
        </p:nvPicPr>
        <p:blipFill>
          <a:blip r:embed="rId4"/>
          <a:stretch>
            <a:fillRect/>
          </a:stretch>
        </p:blipFill>
        <p:spPr>
          <a:xfrm>
            <a:off x="4371964" y="4205221"/>
            <a:ext cx="7015615" cy="993563"/>
          </a:xfrm>
          <a:prstGeom prst="rect">
            <a:avLst/>
          </a:prstGeom>
        </p:spPr>
      </p:pic>
    </p:spTree>
    <p:extLst>
      <p:ext uri="{BB962C8B-B14F-4D97-AF65-F5344CB8AC3E}">
        <p14:creationId xmlns:p14="http://schemas.microsoft.com/office/powerpoint/2010/main" val="3092573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519444" y="198306"/>
            <a:ext cx="8430752" cy="830997"/>
          </a:xfrm>
          <a:prstGeom prst="rect">
            <a:avLst/>
          </a:prstGeom>
          <a:noFill/>
        </p:spPr>
        <p:txBody>
          <a:bodyPr wrap="square" rtlCol="0">
            <a:spAutoFit/>
          </a:bodyPr>
          <a:lstStyle/>
          <a:p>
            <a:r>
              <a:rPr lang="en-GB" sz="4800" b="1" dirty="0"/>
              <a:t>Table :Property </a:t>
            </a:r>
          </a:p>
        </p:txBody>
      </p:sp>
      <p:sp>
        <p:nvSpPr>
          <p:cNvPr id="6" name="Oval 5">
            <a:extLst>
              <a:ext uri="{FF2B5EF4-FFF2-40B4-BE49-F238E27FC236}">
                <a16:creationId xmlns:a16="http://schemas.microsoft.com/office/drawing/2014/main" id="{FC7E0B3E-9150-45E6-AB47-E3C8139C380F}"/>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13</a:t>
            </a:r>
          </a:p>
        </p:txBody>
      </p:sp>
      <p:pic>
        <p:nvPicPr>
          <p:cNvPr id="3" name="Picture 2">
            <a:extLst>
              <a:ext uri="{FF2B5EF4-FFF2-40B4-BE49-F238E27FC236}">
                <a16:creationId xmlns:a16="http://schemas.microsoft.com/office/drawing/2014/main" id="{31B659E8-282C-23AA-80BF-823F33D9757D}"/>
              </a:ext>
            </a:extLst>
          </p:cNvPr>
          <p:cNvPicPr>
            <a:picLocks noChangeAspect="1"/>
          </p:cNvPicPr>
          <p:nvPr/>
        </p:nvPicPr>
        <p:blipFill>
          <a:blip r:embed="rId2"/>
          <a:stretch>
            <a:fillRect/>
          </a:stretch>
        </p:blipFill>
        <p:spPr>
          <a:xfrm>
            <a:off x="220471" y="1242915"/>
            <a:ext cx="11751058" cy="1996613"/>
          </a:xfrm>
          <a:prstGeom prst="rect">
            <a:avLst/>
          </a:prstGeom>
        </p:spPr>
      </p:pic>
      <p:pic>
        <p:nvPicPr>
          <p:cNvPr id="8" name="Picture 7">
            <a:extLst>
              <a:ext uri="{FF2B5EF4-FFF2-40B4-BE49-F238E27FC236}">
                <a16:creationId xmlns:a16="http://schemas.microsoft.com/office/drawing/2014/main" id="{D52A3AA2-E1E5-5690-DFC2-168A6541B535}"/>
              </a:ext>
            </a:extLst>
          </p:cNvPr>
          <p:cNvPicPr>
            <a:picLocks noChangeAspect="1"/>
          </p:cNvPicPr>
          <p:nvPr/>
        </p:nvPicPr>
        <p:blipFill>
          <a:blip r:embed="rId3"/>
          <a:stretch>
            <a:fillRect/>
          </a:stretch>
        </p:blipFill>
        <p:spPr>
          <a:xfrm>
            <a:off x="220471" y="3618473"/>
            <a:ext cx="11731255" cy="1858500"/>
          </a:xfrm>
          <a:prstGeom prst="rect">
            <a:avLst/>
          </a:prstGeom>
        </p:spPr>
      </p:pic>
    </p:spTree>
    <p:extLst>
      <p:ext uri="{BB962C8B-B14F-4D97-AF65-F5344CB8AC3E}">
        <p14:creationId xmlns:p14="http://schemas.microsoft.com/office/powerpoint/2010/main" val="391800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:Admin Home </a:t>
            </a:r>
            <a:endParaRPr lang="en-GB" sz="4800" b="1" dirty="0"/>
          </a:p>
        </p:txBody>
      </p:sp>
      <p:pic>
        <p:nvPicPr>
          <p:cNvPr id="8" name="Picture 7">
            <a:extLst>
              <a:ext uri="{FF2B5EF4-FFF2-40B4-BE49-F238E27FC236}">
                <a16:creationId xmlns:a16="http://schemas.microsoft.com/office/drawing/2014/main" id="{E20D8B6E-76F9-5638-EC8B-483682AAB157}"/>
              </a:ext>
            </a:extLst>
          </p:cNvPr>
          <p:cNvPicPr>
            <a:picLocks noChangeAspect="1"/>
          </p:cNvPicPr>
          <p:nvPr/>
        </p:nvPicPr>
        <p:blipFill>
          <a:blip r:embed="rId2"/>
          <a:stretch>
            <a:fillRect/>
          </a:stretch>
        </p:blipFill>
        <p:spPr>
          <a:xfrm>
            <a:off x="886119" y="1049978"/>
            <a:ext cx="10589443" cy="5625642"/>
          </a:xfrm>
          <a:prstGeom prst="rect">
            <a:avLst/>
          </a:prstGeom>
        </p:spPr>
      </p:pic>
    </p:spTree>
    <p:extLst>
      <p:ext uri="{BB962C8B-B14F-4D97-AF65-F5344CB8AC3E}">
        <p14:creationId xmlns:p14="http://schemas.microsoft.com/office/powerpoint/2010/main" val="110704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:Manage User’s</a:t>
            </a:r>
            <a:endParaRPr lang="en-GB" sz="4800" b="1" dirty="0"/>
          </a:p>
        </p:txBody>
      </p:sp>
      <p:pic>
        <p:nvPicPr>
          <p:cNvPr id="3" name="Picture 2">
            <a:extLst>
              <a:ext uri="{FF2B5EF4-FFF2-40B4-BE49-F238E27FC236}">
                <a16:creationId xmlns:a16="http://schemas.microsoft.com/office/drawing/2014/main" id="{2E129F42-B16E-B92F-F0AB-77D46D595E0D}"/>
              </a:ext>
            </a:extLst>
          </p:cNvPr>
          <p:cNvPicPr>
            <a:picLocks noChangeAspect="1"/>
          </p:cNvPicPr>
          <p:nvPr/>
        </p:nvPicPr>
        <p:blipFill>
          <a:blip r:embed="rId2"/>
          <a:stretch>
            <a:fillRect/>
          </a:stretch>
        </p:blipFill>
        <p:spPr>
          <a:xfrm>
            <a:off x="817913" y="1071648"/>
            <a:ext cx="10381129" cy="5514975"/>
          </a:xfrm>
          <a:prstGeom prst="rect">
            <a:avLst/>
          </a:prstGeom>
        </p:spPr>
      </p:pic>
    </p:spTree>
    <p:extLst>
      <p:ext uri="{BB962C8B-B14F-4D97-AF65-F5344CB8AC3E}">
        <p14:creationId xmlns:p14="http://schemas.microsoft.com/office/powerpoint/2010/main" val="333048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:Manage Property</a:t>
            </a:r>
            <a:endParaRPr lang="en-GB" sz="4800" b="1" dirty="0"/>
          </a:p>
        </p:txBody>
      </p:sp>
      <p:pic>
        <p:nvPicPr>
          <p:cNvPr id="6" name="Picture 5">
            <a:extLst>
              <a:ext uri="{FF2B5EF4-FFF2-40B4-BE49-F238E27FC236}">
                <a16:creationId xmlns:a16="http://schemas.microsoft.com/office/drawing/2014/main" id="{DF9B7C11-A639-CB24-5AE6-61618151A2A5}"/>
              </a:ext>
            </a:extLst>
          </p:cNvPr>
          <p:cNvPicPr>
            <a:picLocks noChangeAspect="1"/>
          </p:cNvPicPr>
          <p:nvPr/>
        </p:nvPicPr>
        <p:blipFill>
          <a:blip r:embed="rId2"/>
          <a:stretch>
            <a:fillRect/>
          </a:stretch>
        </p:blipFill>
        <p:spPr>
          <a:xfrm>
            <a:off x="926002" y="1182497"/>
            <a:ext cx="10339996" cy="5493123"/>
          </a:xfrm>
          <a:prstGeom prst="rect">
            <a:avLst/>
          </a:prstGeom>
        </p:spPr>
      </p:pic>
    </p:spTree>
    <p:extLst>
      <p:ext uri="{BB962C8B-B14F-4D97-AF65-F5344CB8AC3E}">
        <p14:creationId xmlns:p14="http://schemas.microsoft.com/office/powerpoint/2010/main" val="215019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BA117E-0638-81B2-1827-02C246939C3E}"/>
              </a:ext>
            </a:extLst>
          </p:cNvPr>
          <p:cNvSpPr txBox="1">
            <a:spLocks/>
          </p:cNvSpPr>
          <p:nvPr/>
        </p:nvSpPr>
        <p:spPr>
          <a:xfrm>
            <a:off x="838200" y="854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a:ea typeface="+mj-lt"/>
                <a:cs typeface="Calibri"/>
              </a:rPr>
              <a:t>Problem </a:t>
            </a:r>
            <a:r>
              <a:rPr lang="en-IN" b="1" dirty="0">
                <a:latin typeface="Calibri"/>
                <a:ea typeface="+mj-lt"/>
                <a:cs typeface="Calibri"/>
              </a:rPr>
              <a:t>Statements</a:t>
            </a:r>
            <a:endParaRPr lang="en-GB" b="1" dirty="0">
              <a:latin typeface="Calibri"/>
              <a:ea typeface="+mj-lt"/>
              <a:cs typeface="Calibri"/>
            </a:endParaRPr>
          </a:p>
        </p:txBody>
      </p:sp>
      <p:sp>
        <p:nvSpPr>
          <p:cNvPr id="5" name="Content Placeholder 2">
            <a:extLst>
              <a:ext uri="{FF2B5EF4-FFF2-40B4-BE49-F238E27FC236}">
                <a16:creationId xmlns:a16="http://schemas.microsoft.com/office/drawing/2014/main" id="{B418934A-B84F-D979-CCC4-7678F496D117}"/>
              </a:ext>
            </a:extLst>
          </p:cNvPr>
          <p:cNvSpPr txBox="1">
            <a:spLocks/>
          </p:cNvSpPr>
          <p:nvPr/>
        </p:nvSpPr>
        <p:spPr>
          <a:xfrm>
            <a:off x="442732" y="1401220"/>
            <a:ext cx="1156696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20B0604020202020204" pitchFamily="34" charset="0"/>
              <a:buChar char="Ø"/>
            </a:pPr>
            <a:endParaRPr lang="en-US" dirty="0"/>
          </a:p>
        </p:txBody>
      </p:sp>
      <p:sp>
        <p:nvSpPr>
          <p:cNvPr id="6" name="Content Placeholder 2">
            <a:extLst>
              <a:ext uri="{FF2B5EF4-FFF2-40B4-BE49-F238E27FC236}">
                <a16:creationId xmlns:a16="http://schemas.microsoft.com/office/drawing/2014/main" id="{7C606AF9-9C00-61DD-7F19-8EEA54CFB815}"/>
              </a:ext>
            </a:extLst>
          </p:cNvPr>
          <p:cNvSpPr txBox="1">
            <a:spLocks/>
          </p:cNvSpPr>
          <p:nvPr/>
        </p:nvSpPr>
        <p:spPr>
          <a:xfrm>
            <a:off x="595132" y="1553620"/>
            <a:ext cx="1156696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current manual system has a lot of paper work. To maintain the records of sale and service manually, is a Time-consuming task.</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With the increase in database, it will become a massive task to maintain the database. </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Requires large quantities of file cabinets, which are huge and require quite a bit of space in the office, which can be used for storing records of previous details.</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retrieval of records of previously registered patients will be a tedious task.</a:t>
            </a:r>
          </a:p>
          <a:p>
            <a:pPr marL="1143000" lvl="2" indent="-228600">
              <a:lnSpc>
                <a:spcPct val="150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Lack of security for the records, anyone disarrange the records of your system. </a:t>
            </a:r>
          </a:p>
          <a:p>
            <a:pPr marL="1143000" lvl="2" indent="-228600">
              <a:lnSpc>
                <a:spcPct val="150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Search for Property Online At a fingertip.</a:t>
            </a:r>
          </a:p>
          <a:p>
            <a:pPr marL="457200" indent="-457200">
              <a:buFont typeface="Wingdings" panose="020B0604020202020204" pitchFamily="34" charset="0"/>
              <a:buChar char="Ø"/>
            </a:pPr>
            <a:endParaRPr lang="en-US" dirty="0"/>
          </a:p>
        </p:txBody>
      </p:sp>
      <p:sp>
        <p:nvSpPr>
          <p:cNvPr id="7" name="Oval 6">
            <a:extLst>
              <a:ext uri="{FF2B5EF4-FFF2-40B4-BE49-F238E27FC236}">
                <a16:creationId xmlns:a16="http://schemas.microsoft.com/office/drawing/2014/main" id="{40118C87-2B7E-56BB-8310-C838F3DBC03D}"/>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3</a:t>
            </a:r>
            <a:endParaRPr lang="en-US" dirty="0">
              <a:latin typeface="Bell MT" panose="02020503060305020303" pitchFamily="18" charset="0"/>
            </a:endParaRPr>
          </a:p>
        </p:txBody>
      </p:sp>
    </p:spTree>
    <p:extLst>
      <p:ext uri="{BB962C8B-B14F-4D97-AF65-F5344CB8AC3E}">
        <p14:creationId xmlns:p14="http://schemas.microsoft.com/office/powerpoint/2010/main" val="1509018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948031" cy="830997"/>
          </a:xfrm>
          <a:prstGeom prst="rect">
            <a:avLst/>
          </a:prstGeom>
          <a:noFill/>
        </p:spPr>
        <p:txBody>
          <a:bodyPr wrap="square" rtlCol="0">
            <a:spAutoFit/>
          </a:bodyPr>
          <a:lstStyle/>
          <a:p>
            <a:r>
              <a:rPr lang="en-IN" sz="4800" b="1" dirty="0"/>
              <a:t>System Screenshot :Manage Feedback</a:t>
            </a:r>
            <a:endParaRPr lang="en-GB" sz="4800" b="1" dirty="0"/>
          </a:p>
        </p:txBody>
      </p:sp>
      <p:pic>
        <p:nvPicPr>
          <p:cNvPr id="3" name="Picture 2">
            <a:extLst>
              <a:ext uri="{FF2B5EF4-FFF2-40B4-BE49-F238E27FC236}">
                <a16:creationId xmlns:a16="http://schemas.microsoft.com/office/drawing/2014/main" id="{0D9F861E-1001-4981-20F9-51D6E199CFC5}"/>
              </a:ext>
            </a:extLst>
          </p:cNvPr>
          <p:cNvPicPr>
            <a:picLocks noChangeAspect="1"/>
          </p:cNvPicPr>
          <p:nvPr/>
        </p:nvPicPr>
        <p:blipFill>
          <a:blip r:embed="rId2"/>
          <a:stretch>
            <a:fillRect/>
          </a:stretch>
        </p:blipFill>
        <p:spPr>
          <a:xfrm>
            <a:off x="1143000" y="1098732"/>
            <a:ext cx="10497671" cy="5576888"/>
          </a:xfrm>
          <a:prstGeom prst="rect">
            <a:avLst/>
          </a:prstGeom>
        </p:spPr>
      </p:pic>
    </p:spTree>
    <p:extLst>
      <p:ext uri="{BB962C8B-B14F-4D97-AF65-F5344CB8AC3E}">
        <p14:creationId xmlns:p14="http://schemas.microsoft.com/office/powerpoint/2010/main" val="2249924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:User Home </a:t>
            </a:r>
            <a:endParaRPr lang="en-GB" sz="4800" b="1" dirty="0"/>
          </a:p>
        </p:txBody>
      </p:sp>
      <p:pic>
        <p:nvPicPr>
          <p:cNvPr id="3" name="Picture 2">
            <a:extLst>
              <a:ext uri="{FF2B5EF4-FFF2-40B4-BE49-F238E27FC236}">
                <a16:creationId xmlns:a16="http://schemas.microsoft.com/office/drawing/2014/main" id="{5CDE22C0-89A5-67B6-25ED-89FE5ECD0584}"/>
              </a:ext>
            </a:extLst>
          </p:cNvPr>
          <p:cNvPicPr>
            <a:picLocks noChangeAspect="1"/>
          </p:cNvPicPr>
          <p:nvPr/>
        </p:nvPicPr>
        <p:blipFill>
          <a:blip r:embed="rId2"/>
          <a:stretch>
            <a:fillRect/>
          </a:stretch>
        </p:blipFill>
        <p:spPr>
          <a:xfrm>
            <a:off x="1074655" y="1254422"/>
            <a:ext cx="10306639" cy="5475402"/>
          </a:xfrm>
          <a:prstGeom prst="rect">
            <a:avLst/>
          </a:prstGeom>
        </p:spPr>
      </p:pic>
    </p:spTree>
    <p:extLst>
      <p:ext uri="{BB962C8B-B14F-4D97-AF65-F5344CB8AC3E}">
        <p14:creationId xmlns:p14="http://schemas.microsoft.com/office/powerpoint/2010/main" val="363905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866333" cy="830997"/>
          </a:xfrm>
          <a:prstGeom prst="rect">
            <a:avLst/>
          </a:prstGeom>
          <a:noFill/>
        </p:spPr>
        <p:txBody>
          <a:bodyPr wrap="square" rtlCol="0">
            <a:spAutoFit/>
          </a:bodyPr>
          <a:lstStyle/>
          <a:p>
            <a:r>
              <a:rPr lang="en-IN" sz="4800" b="1" dirty="0"/>
              <a:t>System Screenshot :Submit Property</a:t>
            </a:r>
            <a:endParaRPr lang="en-GB" sz="4800" b="1" dirty="0"/>
          </a:p>
        </p:txBody>
      </p:sp>
      <p:pic>
        <p:nvPicPr>
          <p:cNvPr id="6" name="Picture 5">
            <a:extLst>
              <a:ext uri="{FF2B5EF4-FFF2-40B4-BE49-F238E27FC236}">
                <a16:creationId xmlns:a16="http://schemas.microsoft.com/office/drawing/2014/main" id="{CC9CF795-16B7-5FA3-C113-0DE8FA1C55A1}"/>
              </a:ext>
            </a:extLst>
          </p:cNvPr>
          <p:cNvPicPr>
            <a:picLocks noChangeAspect="1"/>
          </p:cNvPicPr>
          <p:nvPr/>
        </p:nvPicPr>
        <p:blipFill>
          <a:blip r:embed="rId2"/>
          <a:stretch>
            <a:fillRect/>
          </a:stretch>
        </p:blipFill>
        <p:spPr>
          <a:xfrm>
            <a:off x="1003758" y="1113682"/>
            <a:ext cx="10253880" cy="5447374"/>
          </a:xfrm>
          <a:prstGeom prst="rect">
            <a:avLst/>
          </a:prstGeom>
        </p:spPr>
      </p:pic>
    </p:spTree>
    <p:extLst>
      <p:ext uri="{BB962C8B-B14F-4D97-AF65-F5344CB8AC3E}">
        <p14:creationId xmlns:p14="http://schemas.microsoft.com/office/powerpoint/2010/main" val="223279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1" y="182380"/>
            <a:ext cx="10866333" cy="830997"/>
          </a:xfrm>
          <a:prstGeom prst="rect">
            <a:avLst/>
          </a:prstGeom>
          <a:noFill/>
        </p:spPr>
        <p:txBody>
          <a:bodyPr wrap="square" rtlCol="0">
            <a:spAutoFit/>
          </a:bodyPr>
          <a:lstStyle/>
          <a:p>
            <a:r>
              <a:rPr lang="en-IN" sz="4800" b="1" dirty="0"/>
              <a:t>System Screenshot :Submit Property</a:t>
            </a:r>
            <a:endParaRPr lang="en-GB" sz="4800" b="1" dirty="0"/>
          </a:p>
        </p:txBody>
      </p:sp>
      <p:pic>
        <p:nvPicPr>
          <p:cNvPr id="3" name="Picture 2">
            <a:extLst>
              <a:ext uri="{FF2B5EF4-FFF2-40B4-BE49-F238E27FC236}">
                <a16:creationId xmlns:a16="http://schemas.microsoft.com/office/drawing/2014/main" id="{EBC4E387-32D6-5359-91CE-E2DFDA0E8A52}"/>
              </a:ext>
            </a:extLst>
          </p:cNvPr>
          <p:cNvPicPr>
            <a:picLocks noChangeAspect="1"/>
          </p:cNvPicPr>
          <p:nvPr/>
        </p:nvPicPr>
        <p:blipFill>
          <a:blip r:embed="rId2"/>
          <a:stretch>
            <a:fillRect/>
          </a:stretch>
        </p:blipFill>
        <p:spPr>
          <a:xfrm>
            <a:off x="942553" y="1150071"/>
            <a:ext cx="10401035" cy="5525550"/>
          </a:xfrm>
          <a:prstGeom prst="rect">
            <a:avLst/>
          </a:prstGeom>
        </p:spPr>
      </p:pic>
    </p:spTree>
    <p:extLst>
      <p:ext uri="{BB962C8B-B14F-4D97-AF65-F5344CB8AC3E}">
        <p14:creationId xmlns:p14="http://schemas.microsoft.com/office/powerpoint/2010/main" val="408241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:Contact</a:t>
            </a:r>
            <a:endParaRPr lang="en-GB" sz="4800" b="1" dirty="0"/>
          </a:p>
        </p:txBody>
      </p:sp>
      <p:pic>
        <p:nvPicPr>
          <p:cNvPr id="6" name="Picture 5">
            <a:extLst>
              <a:ext uri="{FF2B5EF4-FFF2-40B4-BE49-F238E27FC236}">
                <a16:creationId xmlns:a16="http://schemas.microsoft.com/office/drawing/2014/main" id="{B12CCF75-D4B6-A66F-3DE0-DACE86119A27}"/>
              </a:ext>
            </a:extLst>
          </p:cNvPr>
          <p:cNvPicPr>
            <a:picLocks noChangeAspect="1"/>
          </p:cNvPicPr>
          <p:nvPr/>
        </p:nvPicPr>
        <p:blipFill>
          <a:blip r:embed="rId2"/>
          <a:stretch>
            <a:fillRect/>
          </a:stretch>
        </p:blipFill>
        <p:spPr>
          <a:xfrm>
            <a:off x="810705" y="1164995"/>
            <a:ext cx="10570590" cy="5615626"/>
          </a:xfrm>
          <a:prstGeom prst="rect">
            <a:avLst/>
          </a:prstGeom>
        </p:spPr>
      </p:pic>
    </p:spTree>
    <p:extLst>
      <p:ext uri="{BB962C8B-B14F-4D97-AF65-F5344CB8AC3E}">
        <p14:creationId xmlns:p14="http://schemas.microsoft.com/office/powerpoint/2010/main" val="1005991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:Property</a:t>
            </a:r>
            <a:endParaRPr lang="en-GB" sz="4800" b="1" dirty="0"/>
          </a:p>
        </p:txBody>
      </p:sp>
      <p:pic>
        <p:nvPicPr>
          <p:cNvPr id="3" name="Picture 2">
            <a:extLst>
              <a:ext uri="{FF2B5EF4-FFF2-40B4-BE49-F238E27FC236}">
                <a16:creationId xmlns:a16="http://schemas.microsoft.com/office/drawing/2014/main" id="{3C936A14-C06F-3DDA-182E-482543081A4F}"/>
              </a:ext>
            </a:extLst>
          </p:cNvPr>
          <p:cNvPicPr>
            <a:picLocks noChangeAspect="1"/>
          </p:cNvPicPr>
          <p:nvPr/>
        </p:nvPicPr>
        <p:blipFill>
          <a:blip r:embed="rId2"/>
          <a:stretch>
            <a:fillRect/>
          </a:stretch>
        </p:blipFill>
        <p:spPr>
          <a:xfrm>
            <a:off x="914399" y="1117273"/>
            <a:ext cx="10589443" cy="5625642"/>
          </a:xfrm>
          <a:prstGeom prst="rect">
            <a:avLst/>
          </a:prstGeom>
        </p:spPr>
      </p:pic>
    </p:spTree>
    <p:extLst>
      <p:ext uri="{BB962C8B-B14F-4D97-AF65-F5344CB8AC3E}">
        <p14:creationId xmlns:p14="http://schemas.microsoft.com/office/powerpoint/2010/main" val="178753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2E73EF-9BC0-2E3C-E0AE-2A867C3B0415}"/>
              </a:ext>
            </a:extLst>
          </p:cNvPr>
          <p:cNvSpPr/>
          <p:nvPr/>
        </p:nvSpPr>
        <p:spPr>
          <a:xfrm>
            <a:off x="10461812" y="5970494"/>
            <a:ext cx="587188" cy="516031"/>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14</a:t>
            </a:r>
          </a:p>
        </p:txBody>
      </p:sp>
      <p:sp>
        <p:nvSpPr>
          <p:cNvPr id="5" name="TextBox 4">
            <a:extLst>
              <a:ext uri="{FF2B5EF4-FFF2-40B4-BE49-F238E27FC236}">
                <a16:creationId xmlns:a16="http://schemas.microsoft.com/office/drawing/2014/main" id="{1E13E3DE-6435-4430-0E2C-87D7C2AAAE12}"/>
              </a:ext>
            </a:extLst>
          </p:cNvPr>
          <p:cNvSpPr txBox="1"/>
          <p:nvPr/>
        </p:nvSpPr>
        <p:spPr>
          <a:xfrm>
            <a:off x="251012" y="182380"/>
            <a:ext cx="8430752" cy="830997"/>
          </a:xfrm>
          <a:prstGeom prst="rect">
            <a:avLst/>
          </a:prstGeom>
          <a:noFill/>
        </p:spPr>
        <p:txBody>
          <a:bodyPr wrap="square" rtlCol="0">
            <a:spAutoFit/>
          </a:bodyPr>
          <a:lstStyle/>
          <a:p>
            <a:r>
              <a:rPr lang="en-IN" sz="4800" b="1" dirty="0"/>
              <a:t>System Screenshot :Agent</a:t>
            </a:r>
            <a:endParaRPr lang="en-GB" sz="4800" b="1" dirty="0"/>
          </a:p>
        </p:txBody>
      </p:sp>
      <p:pic>
        <p:nvPicPr>
          <p:cNvPr id="6" name="Picture 5">
            <a:extLst>
              <a:ext uri="{FF2B5EF4-FFF2-40B4-BE49-F238E27FC236}">
                <a16:creationId xmlns:a16="http://schemas.microsoft.com/office/drawing/2014/main" id="{5BF55FAA-E21C-4D06-17DE-D61902040CAC}"/>
              </a:ext>
            </a:extLst>
          </p:cNvPr>
          <p:cNvPicPr>
            <a:picLocks noChangeAspect="1"/>
          </p:cNvPicPr>
          <p:nvPr/>
        </p:nvPicPr>
        <p:blipFill>
          <a:blip r:embed="rId2"/>
          <a:stretch>
            <a:fillRect/>
          </a:stretch>
        </p:blipFill>
        <p:spPr>
          <a:xfrm>
            <a:off x="1253765" y="1145130"/>
            <a:ext cx="10410334" cy="5530490"/>
          </a:xfrm>
          <a:prstGeom prst="rect">
            <a:avLst/>
          </a:prstGeom>
        </p:spPr>
      </p:pic>
    </p:spTree>
    <p:extLst>
      <p:ext uri="{BB962C8B-B14F-4D97-AF65-F5344CB8AC3E}">
        <p14:creationId xmlns:p14="http://schemas.microsoft.com/office/powerpoint/2010/main" val="1023954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EEE1-A124-D9F7-1452-5CAC0479171F}"/>
              </a:ext>
            </a:extLst>
          </p:cNvPr>
          <p:cNvSpPr>
            <a:spLocks noGrp="1"/>
          </p:cNvSpPr>
          <p:nvPr>
            <p:ph type="title"/>
          </p:nvPr>
        </p:nvSpPr>
        <p:spPr/>
        <p:txBody>
          <a:bodyPr/>
          <a:lstStyle/>
          <a:p>
            <a:r>
              <a:rPr lang="en-IN" sz="4800" b="1" dirty="0">
                <a:latin typeface="+mn-lt"/>
                <a:ea typeface="+mn-ea"/>
                <a:cs typeface="+mn-cs"/>
              </a:rPr>
              <a:t>Bibliography</a:t>
            </a:r>
          </a:p>
        </p:txBody>
      </p:sp>
      <p:sp>
        <p:nvSpPr>
          <p:cNvPr id="3" name="Content Placeholder 2">
            <a:extLst>
              <a:ext uri="{FF2B5EF4-FFF2-40B4-BE49-F238E27FC236}">
                <a16:creationId xmlns:a16="http://schemas.microsoft.com/office/drawing/2014/main" id="{758276ED-95F8-A574-CDC3-11286A4D5027}"/>
              </a:ext>
            </a:extLst>
          </p:cNvPr>
          <p:cNvSpPr>
            <a:spLocks noGrp="1"/>
          </p:cNvSpPr>
          <p:nvPr>
            <p:ph idx="1"/>
          </p:nvPr>
        </p:nvSpPr>
        <p:spPr/>
        <p:txBody>
          <a:bodyPr/>
          <a:lstStyle/>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https://dev.mysql.com/doc/</a:t>
            </a:r>
            <a:endParaRPr lang="en-IN" sz="14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https://getbootstrap.com/docs/5.2/getting-started/introduction/</a:t>
            </a:r>
            <a:endParaRPr lang="en-IN" sz="14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https://www.php.net/docs.php</a:t>
            </a:r>
            <a:endParaRPr lang="en-IN" sz="14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IN" sz="1400" dirty="0">
                <a:latin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https://www.w3schools.com/html/default.asp</a:t>
            </a:r>
            <a:endParaRPr lang="en-IN" sz="1400" dirty="0">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0485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F93767-2DDB-43A5-BF79-ED24E52220B3}"/>
              </a:ext>
            </a:extLst>
          </p:cNvPr>
          <p:cNvSpPr txBox="1"/>
          <p:nvPr/>
        </p:nvSpPr>
        <p:spPr>
          <a:xfrm>
            <a:off x="599660" y="2596843"/>
            <a:ext cx="10992679" cy="646331"/>
          </a:xfrm>
          <a:prstGeom prst="rect">
            <a:avLst/>
          </a:prstGeom>
          <a:noFill/>
        </p:spPr>
        <p:txBody>
          <a:bodyPr wrap="square" rtlCol="0">
            <a:spAutoFit/>
          </a:bodyPr>
          <a:lstStyle/>
          <a:p>
            <a:pPr algn="ctr"/>
            <a:r>
              <a:rPr lang="en-GB" sz="3600" dirty="0"/>
              <a:t>Any Questions??</a:t>
            </a:r>
          </a:p>
        </p:txBody>
      </p:sp>
      <p:sp>
        <p:nvSpPr>
          <p:cNvPr id="5" name="Oval 4">
            <a:extLst>
              <a:ext uri="{FF2B5EF4-FFF2-40B4-BE49-F238E27FC236}">
                <a16:creationId xmlns:a16="http://schemas.microsoft.com/office/drawing/2014/main" id="{3675EAF5-2FDB-40C0-81C3-774535E947E6}"/>
              </a:ext>
            </a:extLst>
          </p:cNvPr>
          <p:cNvSpPr/>
          <p:nvPr/>
        </p:nvSpPr>
        <p:spPr>
          <a:xfrm>
            <a:off x="10674626" y="6090201"/>
            <a:ext cx="517248" cy="4857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latin typeface="Bell MT" panose="02020503060305020303" pitchFamily="18" charset="0"/>
              </a:rPr>
              <a:t>19</a:t>
            </a:r>
          </a:p>
        </p:txBody>
      </p:sp>
    </p:spTree>
    <p:extLst>
      <p:ext uri="{BB962C8B-B14F-4D97-AF65-F5344CB8AC3E}">
        <p14:creationId xmlns:p14="http://schemas.microsoft.com/office/powerpoint/2010/main" val="57021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3CB1FB-4D82-C098-B58B-06E945D0BAC2}"/>
              </a:ext>
            </a:extLst>
          </p:cNvPr>
          <p:cNvSpPr>
            <a:spLocks noGrp="1"/>
          </p:cNvSpPr>
          <p:nvPr>
            <p:ph type="title"/>
          </p:nvPr>
        </p:nvSpPr>
        <p:spPr>
          <a:xfrm>
            <a:off x="838200" y="85404"/>
            <a:ext cx="10515600" cy="1325563"/>
          </a:xfrm>
        </p:spPr>
        <p:txBody>
          <a:bodyPr/>
          <a:lstStyle/>
          <a:p>
            <a:r>
              <a:rPr lang="en-GB" b="1" dirty="0">
                <a:latin typeface="Calibri"/>
                <a:ea typeface="+mj-lt"/>
                <a:cs typeface="Calibri"/>
              </a:rPr>
              <a:t>Proposed </a:t>
            </a:r>
            <a:r>
              <a:rPr lang="en-IN" b="1" dirty="0">
                <a:latin typeface="Calibri"/>
                <a:ea typeface="+mj-lt"/>
                <a:cs typeface="Calibri"/>
              </a:rPr>
              <a:t>System </a:t>
            </a:r>
            <a:endParaRPr lang="en-GB" b="1" dirty="0">
              <a:latin typeface="Calibri"/>
              <a:ea typeface="+mj-lt"/>
              <a:cs typeface="Calibri"/>
            </a:endParaRPr>
          </a:p>
        </p:txBody>
      </p:sp>
      <p:sp>
        <p:nvSpPr>
          <p:cNvPr id="5" name="Content Placeholder 2">
            <a:extLst>
              <a:ext uri="{FF2B5EF4-FFF2-40B4-BE49-F238E27FC236}">
                <a16:creationId xmlns:a16="http://schemas.microsoft.com/office/drawing/2014/main" id="{78BCDEED-8EE0-C142-1629-6CAC141F4570}"/>
              </a:ext>
            </a:extLst>
          </p:cNvPr>
          <p:cNvSpPr txBox="1">
            <a:spLocks/>
          </p:cNvSpPr>
          <p:nvPr/>
        </p:nvSpPr>
        <p:spPr>
          <a:xfrm>
            <a:off x="595132" y="1553620"/>
            <a:ext cx="1156696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Our Real Estate Management System is designed to replace their existing manual paper based system And Makes property finding ,Sales ,Rent advertisement To the Digital System. </a:t>
            </a:r>
            <a:endParaRPr lang="en-IN" sz="18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new system is to control the information of Property’s With theirs detail’s and Agent details to contact.</a:t>
            </a:r>
            <a:endParaRPr lang="en-IN" sz="18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Property availability, Search Property in specific area and Submit our own property advertisement,  These services are to be provided in an efficient, cost effective manner,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goal of reducing the time and resources currently required for such tasks.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The search/retrieval of the properties/flats is much faster than the present system, Hence it cause to saving time for the further work.</a:t>
            </a:r>
          </a:p>
          <a:p>
            <a:pPr lvl="2">
              <a:lnSpc>
                <a:spcPct val="150000"/>
              </a:lnSpc>
              <a:buFont typeface="Wingdings" panose="05000000000000000000" pitchFamily="2" charset="2"/>
              <a:buChar char=""/>
            </a:pPr>
            <a:endParaRPr lang="en-US" sz="1600" dirty="0"/>
          </a:p>
          <a:p>
            <a:pPr lvl="2">
              <a:lnSpc>
                <a:spcPct val="150000"/>
              </a:lnSpc>
              <a:buFont typeface="Wingdings" panose="05000000000000000000" pitchFamily="2" charset="2"/>
              <a:buChar char=""/>
            </a:pPr>
            <a:endParaRPr lang="en-US" sz="1800" dirty="0">
              <a:latin typeface="Calibri" panose="020F0502020204030204" pitchFamily="34" charset="0"/>
              <a:cs typeface="Times New Roman" panose="02020603050405020304" pitchFamily="18" charset="0"/>
            </a:endParaRPr>
          </a:p>
          <a:p>
            <a:pPr lvl="2">
              <a:lnSpc>
                <a:spcPct val="150000"/>
              </a:lnSpc>
              <a:buFont typeface="Wingdings" panose="05000000000000000000" pitchFamily="2" charset="2"/>
              <a:buChar char=""/>
            </a:pPr>
            <a:endParaRPr lang="en-IN" sz="1800" dirty="0">
              <a:latin typeface="Calibri" panose="020F0502020204030204" pitchFamily="34" charset="0"/>
              <a:cs typeface="Times New Roman" panose="02020603050405020304" pitchFamily="18" charset="0"/>
            </a:endParaRPr>
          </a:p>
          <a:p>
            <a:pPr marL="457200" indent="-457200">
              <a:buFont typeface="Wingdings" panose="020B0604020202020204" pitchFamily="34" charset="0"/>
              <a:buChar char="Ø"/>
            </a:pPr>
            <a:endParaRPr lang="en-US" dirty="0"/>
          </a:p>
        </p:txBody>
      </p:sp>
      <p:sp>
        <p:nvSpPr>
          <p:cNvPr id="6" name="Oval 5">
            <a:extLst>
              <a:ext uri="{FF2B5EF4-FFF2-40B4-BE49-F238E27FC236}">
                <a16:creationId xmlns:a16="http://schemas.microsoft.com/office/drawing/2014/main" id="{B8238F7C-9A0C-6963-A2CD-C6407FABBEB9}"/>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a:rPr>
              <a:t>4</a:t>
            </a:r>
            <a:endParaRPr lang="en-US" dirty="0">
              <a:latin typeface="Bell MT" panose="02020503060305020303" pitchFamily="18" charset="0"/>
            </a:endParaRPr>
          </a:p>
        </p:txBody>
      </p:sp>
    </p:spTree>
    <p:extLst>
      <p:ext uri="{BB962C8B-B14F-4D97-AF65-F5344CB8AC3E}">
        <p14:creationId xmlns:p14="http://schemas.microsoft.com/office/powerpoint/2010/main" val="262956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5</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0515600" cy="1325563"/>
          </a:xfrm>
        </p:spPr>
        <p:txBody>
          <a:bodyPr/>
          <a:lstStyle/>
          <a:p>
            <a:r>
              <a:rPr lang="en-GB" b="1" dirty="0">
                <a:latin typeface="Calibri" panose="020F0502020204030204" pitchFamily="34" charset="0"/>
                <a:cs typeface="Calibri" panose="020F0502020204030204" pitchFamily="34" charset="0"/>
              </a:rPr>
              <a:t>Objectives</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3846887"/>
          </a:xfrm>
        </p:spPr>
        <p:txBody>
          <a:body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Make a paper based system to digital system.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Make it easy for the Users to search property according to their need’s.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 Make it easy for user to advertise their property.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Provide users a simple way to find agent details.</a:t>
            </a:r>
          </a:p>
        </p:txBody>
      </p:sp>
    </p:spTree>
    <p:extLst>
      <p:ext uri="{BB962C8B-B14F-4D97-AF65-F5344CB8AC3E}">
        <p14:creationId xmlns:p14="http://schemas.microsoft.com/office/powerpoint/2010/main" val="613372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9EAA-0B55-B89C-5504-04C85A7924F0}"/>
              </a:ext>
            </a:extLst>
          </p:cNvPr>
          <p:cNvSpPr txBox="1">
            <a:spLocks/>
          </p:cNvSpPr>
          <p:nvPr/>
        </p:nvSpPr>
        <p:spPr>
          <a:xfrm>
            <a:off x="838200" y="602377"/>
            <a:ext cx="10515600" cy="84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a:ea typeface="+mj-lt"/>
                <a:cs typeface="Calibri"/>
              </a:rPr>
              <a:t>Scope Of System</a:t>
            </a:r>
          </a:p>
        </p:txBody>
      </p:sp>
      <p:sp>
        <p:nvSpPr>
          <p:cNvPr id="3" name="Content Placeholder 2">
            <a:extLst>
              <a:ext uri="{FF2B5EF4-FFF2-40B4-BE49-F238E27FC236}">
                <a16:creationId xmlns:a16="http://schemas.microsoft.com/office/drawing/2014/main" id="{AF6003CB-8A53-3BA7-D421-2664E57970A6}"/>
              </a:ext>
            </a:extLst>
          </p:cNvPr>
          <p:cNvSpPr txBox="1">
            <a:spLocks/>
          </p:cNvSpPr>
          <p:nvPr/>
        </p:nvSpPr>
        <p:spPr>
          <a:xfrm>
            <a:off x="625034" y="1903243"/>
            <a:ext cx="11290446" cy="5373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User’s can Submit their own property for listing with their complete detail’s and photo’s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Enforces Proper report Generation at all times.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Search Property at any time at </a:t>
            </a:r>
            <a:r>
              <a:rPr lang="en-US" sz="1800" dirty="0" err="1">
                <a:latin typeface="Calibri" panose="020F0502020204030204" pitchFamily="34" charset="0"/>
                <a:cs typeface="Times New Roman" panose="02020603050405020304" pitchFamily="18" charset="0"/>
              </a:rPr>
              <a:t>anyware</a:t>
            </a:r>
            <a:r>
              <a:rPr lang="en-US" sz="1800" dirty="0">
                <a:latin typeface="Calibri" panose="020F0502020204030204" pitchFamily="34" charset="0"/>
                <a:cs typeface="Times New Roman" panose="02020603050405020304" pitchFamily="18" charset="0"/>
              </a:rPr>
              <a:t> to </a:t>
            </a:r>
            <a:r>
              <a:rPr lang="en-US" sz="1800" dirty="0" err="1">
                <a:latin typeface="Calibri" panose="020F0502020204030204" pitchFamily="34" charset="0"/>
                <a:cs typeface="Times New Roman" panose="02020603050405020304" pitchFamily="18" charset="0"/>
              </a:rPr>
              <a:t>fullfil</a:t>
            </a:r>
            <a:r>
              <a:rPr lang="en-US" sz="1800" dirty="0">
                <a:latin typeface="Calibri" panose="020F0502020204030204" pitchFamily="34" charset="0"/>
                <a:cs typeface="Times New Roman" panose="02020603050405020304" pitchFamily="18" charset="0"/>
              </a:rPr>
              <a:t> need.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A user friendly graphical interface.</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Provide Agent Details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Make an </a:t>
            </a:r>
            <a:r>
              <a:rPr lang="en-US" sz="1800" dirty="0" err="1">
                <a:latin typeface="Calibri" panose="020F0502020204030204" pitchFamily="34" charset="0"/>
                <a:cs typeface="Times New Roman" panose="02020603050405020304" pitchFamily="18" charset="0"/>
              </a:rPr>
              <a:t>Enquery</a:t>
            </a:r>
            <a:r>
              <a:rPr lang="en-US" sz="1800" dirty="0">
                <a:latin typeface="Calibri" panose="020F0502020204030204" pitchFamily="34" charset="0"/>
                <a:cs typeface="Times New Roman" panose="02020603050405020304" pitchFamily="18" charset="0"/>
              </a:rPr>
              <a:t> For Property </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Admin manage state and city too so only those address property can be submits.</a:t>
            </a:r>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dirty="0"/>
          </a:p>
          <a:p>
            <a:pPr marL="457200" indent="-457200">
              <a:buFont typeface="Wingdings" panose="020B0604020202020204" pitchFamily="34" charset="0"/>
              <a:buChar char="Ø"/>
            </a:pPr>
            <a:endParaRPr lang="en-US" b="0" i="0" dirty="0">
              <a:effectLst/>
              <a:latin typeface="charter"/>
            </a:endParaRPr>
          </a:p>
        </p:txBody>
      </p:sp>
      <p:sp>
        <p:nvSpPr>
          <p:cNvPr id="4" name="Oval 3">
            <a:extLst>
              <a:ext uri="{FF2B5EF4-FFF2-40B4-BE49-F238E27FC236}">
                <a16:creationId xmlns:a16="http://schemas.microsoft.com/office/drawing/2014/main" id="{A03E8F3E-F85E-3DB0-CD0D-DF33AACB02FA}"/>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6</a:t>
            </a:r>
          </a:p>
        </p:txBody>
      </p:sp>
    </p:spTree>
    <p:extLst>
      <p:ext uri="{BB962C8B-B14F-4D97-AF65-F5344CB8AC3E}">
        <p14:creationId xmlns:p14="http://schemas.microsoft.com/office/powerpoint/2010/main" val="65126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0515600" cy="1325563"/>
          </a:xfrm>
        </p:spPr>
        <p:txBody>
          <a:bodyPr/>
          <a:lstStyle/>
          <a:p>
            <a:r>
              <a:rPr lang="en-GB" b="1" dirty="0">
                <a:latin typeface="Calibri" panose="020F0502020204030204" pitchFamily="34" charset="0"/>
                <a:cs typeface="Calibri" panose="020F0502020204030204" pitchFamily="34" charset="0"/>
              </a:rPr>
              <a:t>Need Of System</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lstStyle/>
          <a:p>
            <a:pPr lvl="2">
              <a:lnSpc>
                <a:spcPct val="150000"/>
              </a:lnSpc>
              <a:buFont typeface="Wingdings" panose="05000000000000000000" pitchFamily="2" charset="2"/>
              <a:buChar char=""/>
            </a:pPr>
            <a:r>
              <a:rPr lang="en-US" dirty="0"/>
              <a:t> </a:t>
            </a:r>
            <a:r>
              <a:rPr lang="en-US" sz="1800" dirty="0">
                <a:latin typeface="Calibri" panose="020F0502020204030204" pitchFamily="34" charset="0"/>
                <a:cs typeface="Times New Roman" panose="02020603050405020304" pitchFamily="18" charset="0"/>
              </a:rPr>
              <a:t>There is always a need of a system that will provide an interactive platform between </a:t>
            </a:r>
            <a:r>
              <a:rPr lang="en-IN" sz="1800" dirty="0">
                <a:latin typeface="Calibri" panose="020F0502020204030204" pitchFamily="34" charset="0"/>
                <a:cs typeface="Times New Roman" panose="02020603050405020304" pitchFamily="18" charset="0"/>
              </a:rPr>
              <a:t>Authority’s and End User</a:t>
            </a:r>
            <a:r>
              <a:rPr lang="en-US" sz="1800" dirty="0">
                <a:latin typeface="Calibri" panose="020F0502020204030204" pitchFamily="34" charset="0"/>
                <a:cs typeface="Times New Roman" panose="02020603050405020304" pitchFamily="18" charset="0"/>
              </a:rPr>
              <a:t>.</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This system will reduce the manual operation required for Searching Property by Users</a:t>
            </a:r>
            <a:r>
              <a:rPr lang="en-IN" sz="1800" dirty="0">
                <a:latin typeface="Calibri" panose="020F0502020204030204" pitchFamily="34" charset="0"/>
                <a:cs typeface="Times New Roman" panose="02020603050405020304" pitchFamily="18" charset="0"/>
              </a:rPr>
              <a:t>,</a:t>
            </a:r>
            <a:r>
              <a:rPr lang="en-US" sz="1800" dirty="0">
                <a:latin typeface="Calibri" panose="020F0502020204030204" pitchFamily="34" charset="0"/>
                <a:cs typeface="Times New Roman" panose="02020603050405020304" pitchFamily="18" charset="0"/>
              </a:rPr>
              <a:t> And also generate the various reports for analysis.</a:t>
            </a:r>
          </a:p>
          <a:p>
            <a:pPr lvl="2">
              <a:lnSpc>
                <a:spcPct val="15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Thus, there is a big need of the system, which provides all the above mentioned facilities and more.</a:t>
            </a:r>
            <a:endParaRPr lang="en-IN" sz="1800" dirty="0">
              <a:latin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2882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340659" y="633478"/>
            <a:ext cx="11770659" cy="1325563"/>
          </a:xfrm>
        </p:spPr>
        <p:txBody>
          <a:bodyPr>
            <a:normAutofit/>
          </a:bodyPr>
          <a:lstStyle/>
          <a:p>
            <a:r>
              <a:rPr lang="en-GB" b="1" dirty="0">
                <a:latin typeface="Calibri" panose="020F0502020204030204" pitchFamily="34" charset="0"/>
                <a:cs typeface="Calibri" panose="020F0502020204030204" pitchFamily="34" charset="0"/>
              </a:rPr>
              <a:t>Page Details :</a:t>
            </a:r>
            <a:r>
              <a:rPr lang="en-US" sz="4000" b="1" dirty="0">
                <a:latin typeface="Calibri" panose="020F0502020204030204" pitchFamily="34" charset="0"/>
                <a:cs typeface="Times New Roman" panose="02020603050405020304" pitchFamily="18" charset="0"/>
              </a:rPr>
              <a:t>Property Seller, Instalment Calculator</a:t>
            </a:r>
            <a:endParaRPr lang="en-US" b="1"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normAutofit fontScale="92500"/>
          </a:bodyPr>
          <a:lstStyle/>
          <a:p>
            <a:pPr lvl="2">
              <a:lnSpc>
                <a:spcPct val="170000"/>
              </a:lnSpc>
              <a:buFont typeface="Wingdings" panose="05000000000000000000" pitchFamily="2" charset="2"/>
              <a:buChar char=""/>
            </a:pPr>
            <a:r>
              <a:rPr lang="en-US" sz="1800" dirty="0">
                <a:latin typeface="Calibri" panose="020F0502020204030204" pitchFamily="34" charset="0"/>
                <a:cs typeface="Times New Roman" panose="02020603050405020304" pitchFamily="18" charset="0"/>
              </a:rPr>
              <a:t>When it comes to projects such as real estate systems, the user should also be able to submit their property for sale, and rental purposes. And there is one. The user has to provide a large number of property details. It includes the name of the property, description, pricing details, locations, number of images, features, and much more. With it, the user can also set the property to feature status(codeastro.com). Talking about the featured status, the website simply lists out the top featured properties in the right-hand sidebar. Not just it, every user can list and manage their posted property in order to manage their status. Additionally, the system contains an important feature; an instalment calculator which helps to figure out the total amount that should be paid by the buyers within the instalment period. For that, the user has to enter the total duration with amount and percentage.</a:t>
            </a:r>
          </a:p>
        </p:txBody>
      </p:sp>
    </p:spTree>
    <p:extLst>
      <p:ext uri="{BB962C8B-B14F-4D97-AF65-F5344CB8AC3E}">
        <p14:creationId xmlns:p14="http://schemas.microsoft.com/office/powerpoint/2010/main" val="407963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0668000" y="6115050"/>
            <a:ext cx="381000" cy="37147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Bell MT" panose="02020503060305020303" pitchFamily="18" charset="0"/>
              </a:rPr>
              <a:t>7</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838200" y="633478"/>
            <a:ext cx="11273118" cy="1325563"/>
          </a:xfrm>
        </p:spPr>
        <p:txBody>
          <a:bodyPr>
            <a:normAutofit/>
          </a:bodyPr>
          <a:lstStyle/>
          <a:p>
            <a:r>
              <a:rPr lang="en-GB" b="1" dirty="0">
                <a:latin typeface="Calibri" panose="020F0502020204030204" pitchFamily="34" charset="0"/>
                <a:cs typeface="Calibri" panose="020F0502020204030204" pitchFamily="34" charset="0"/>
              </a:rPr>
              <a:t>Page Details :</a:t>
            </a:r>
            <a:r>
              <a:rPr lang="en-IN" b="1" i="0" dirty="0">
                <a:solidFill>
                  <a:srgbClr val="303030"/>
                </a:solidFill>
                <a:effectLst/>
                <a:latin typeface="Gudea"/>
              </a:rPr>
              <a:t>Admin Panel</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838200" y="2141537"/>
            <a:ext cx="10515600" cy="4351338"/>
          </a:xfrm>
        </p:spPr>
        <p:txBody>
          <a:bodyPr>
            <a:normAutofit/>
          </a:bodyPr>
          <a:lstStyle/>
          <a:p>
            <a:pPr lvl="2">
              <a:lnSpc>
                <a:spcPct val="170000"/>
              </a:lnSpc>
              <a:buFont typeface="Wingdings" panose="05000000000000000000" pitchFamily="2" charset="2"/>
              <a:buChar char=""/>
            </a:pPr>
            <a:r>
              <a:rPr lang="en-US" sz="1600" b="0" i="0" dirty="0">
                <a:solidFill>
                  <a:srgbClr val="303030"/>
                </a:solidFill>
                <a:effectLst/>
                <a:latin typeface="Gudea"/>
              </a:rPr>
              <a:t>An administrator has full control over the system. He/she can manage all the users, states and cities, properties, and so on. Here, each and every section has its own respective details such as name, and other important details. Here, an admin can list out a number of registered users with their levels. The user level consists of admin, agents, builders, and clients. The very first thing of management for the administrator side is to set up state and city information. And with it(codeastro.com), the administrator can also manage properties. In terms of property management, the admin can list out all the available properties. With it, the administrator can make changes to any of the available ones. In fact, the administrator him/herself can post property details following the procedure of it. In addition to it, the admin can have an overview of the system’s record from the dashboard.</a:t>
            </a:r>
            <a:endParaRPr lang="en-US"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4931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1501</Words>
  <Application>Microsoft Office PowerPoint</Application>
  <PresentationFormat>Widescreen</PresentationFormat>
  <Paragraphs>164</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Bell MT</vt:lpstr>
      <vt:lpstr>Calibri</vt:lpstr>
      <vt:lpstr>Calibri Light</vt:lpstr>
      <vt:lpstr>charter</vt:lpstr>
      <vt:lpstr>Gudea</vt:lpstr>
      <vt:lpstr>Wingdings</vt:lpstr>
      <vt:lpstr>Office Theme</vt:lpstr>
      <vt:lpstr>PowerPoint Presentation</vt:lpstr>
      <vt:lpstr>Introduction </vt:lpstr>
      <vt:lpstr>PowerPoint Presentation</vt:lpstr>
      <vt:lpstr>Proposed System </vt:lpstr>
      <vt:lpstr>Objectives</vt:lpstr>
      <vt:lpstr>PowerPoint Presentation</vt:lpstr>
      <vt:lpstr>Need Of System</vt:lpstr>
      <vt:lpstr>Page Details :Property Seller, Instalment Calculator</vt:lpstr>
      <vt:lpstr>Page Details :Admin Panel</vt:lpstr>
      <vt:lpstr>Page Details :Contact, Feedback Management and Web Info</vt:lpstr>
      <vt:lpstr>Available Features: </vt:lpstr>
      <vt:lpstr>PowerPoint Presentation</vt:lpstr>
      <vt:lpstr>PowerPoint Presentation</vt:lpstr>
      <vt:lpstr>DFD</vt:lpstr>
      <vt:lpstr>ERD</vt:lpstr>
      <vt:lpstr>Component Diagram</vt:lpstr>
      <vt:lpstr>Object Diagram</vt:lpstr>
      <vt:lpstr>Activity Diagram :admin</vt:lpstr>
      <vt:lpstr>Activity Diagram: Agent,User</vt:lpstr>
      <vt:lpstr>Use Case Diagram:</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ANMS</dc:creator>
  <cp:lastModifiedBy>Silent</cp:lastModifiedBy>
  <cp:revision>189</cp:revision>
  <dcterms:created xsi:type="dcterms:W3CDTF">2019-06-24T09:56:15Z</dcterms:created>
  <dcterms:modified xsi:type="dcterms:W3CDTF">2022-08-03T04:21:20Z</dcterms:modified>
</cp:coreProperties>
</file>